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10" r:id="rId3"/>
    <p:sldId id="327" r:id="rId4"/>
    <p:sldId id="308" r:id="rId5"/>
    <p:sldId id="323" r:id="rId6"/>
    <p:sldId id="324" r:id="rId7"/>
    <p:sldId id="318" r:id="rId8"/>
    <p:sldId id="322" r:id="rId9"/>
    <p:sldId id="321" r:id="rId10"/>
    <p:sldId id="319" r:id="rId11"/>
    <p:sldId id="317" r:id="rId12"/>
    <p:sldId id="320" r:id="rId13"/>
    <p:sldId id="313" r:id="rId14"/>
    <p:sldId id="312" r:id="rId15"/>
    <p:sldId id="30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92D3"/>
    <a:srgbClr val="88ABAD"/>
    <a:srgbClr val="3E99B4"/>
    <a:srgbClr val="5D5BA0"/>
    <a:srgbClr val="F47C30"/>
    <a:srgbClr val="8ED0E6"/>
    <a:srgbClr val="EEEEEE"/>
    <a:srgbClr val="4D4949"/>
    <a:srgbClr val="434040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9" autoAdjust="0"/>
    <p:restoredTop sz="94660"/>
  </p:normalViewPr>
  <p:slideViewPr>
    <p:cSldViewPr snapToGrid="0">
      <p:cViewPr varScale="1">
        <p:scale>
          <a:sx n="90" d="100"/>
          <a:sy n="90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8070" y="721847"/>
            <a:ext cx="3930354" cy="1447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500" dirty="0">
                <a:solidFill>
                  <a:schemeClr val="bg1"/>
                </a:solidFill>
              </a:rPr>
              <a:t>마이크로 프로세서</a:t>
            </a:r>
            <a:endParaRPr lang="en-US" altLang="ko-KR" sz="3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</a:rPr>
              <a:t>-</a:t>
            </a:r>
            <a:r>
              <a:rPr lang="ko-KR" altLang="en-US" sz="1500" dirty="0">
                <a:solidFill>
                  <a:schemeClr val="bg1"/>
                </a:solidFill>
              </a:rPr>
              <a:t>예제 </a:t>
            </a:r>
            <a:r>
              <a:rPr lang="en-US" altLang="ko-KR" sz="1500" dirty="0">
                <a:solidFill>
                  <a:schemeClr val="bg1"/>
                </a:solidFill>
              </a:rPr>
              <a:t>4.8 UART</a:t>
            </a:r>
            <a:r>
              <a:rPr lang="ko-KR" altLang="en-US" sz="1500" dirty="0">
                <a:solidFill>
                  <a:schemeClr val="bg1"/>
                </a:solidFill>
              </a:rPr>
              <a:t>를 이용한 </a:t>
            </a:r>
            <a:r>
              <a:rPr lang="en-US" altLang="ko-KR" sz="1500" dirty="0">
                <a:solidFill>
                  <a:schemeClr val="bg1"/>
                </a:solidFill>
              </a:rPr>
              <a:t>PC</a:t>
            </a:r>
            <a:r>
              <a:rPr lang="ko-KR" altLang="en-US" sz="1500" dirty="0">
                <a:solidFill>
                  <a:schemeClr val="bg1"/>
                </a:solidFill>
              </a:rPr>
              <a:t>와의 통신</a:t>
            </a:r>
            <a:r>
              <a:rPr lang="en-US" altLang="ko-KR" sz="1500" dirty="0">
                <a:solidFill>
                  <a:schemeClr val="bg1"/>
                </a:solidFill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교제 </a:t>
            </a:r>
            <a:r>
              <a:rPr lang="en-US" altLang="ko-KR" sz="1000" dirty="0">
                <a:solidFill>
                  <a:schemeClr val="bg1"/>
                </a:solidFill>
              </a:rPr>
              <a:t>P.229 ~ P.251)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594308" y="2039794"/>
            <a:ext cx="1760597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41795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2509015"/>
            <a:ext cx="916854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교제 </a:t>
            </a:r>
            <a:r>
              <a:rPr lang="en-US" altLang="ko-KR" sz="1400" dirty="0">
                <a:solidFill>
                  <a:schemeClr val="bg1"/>
                </a:solidFill>
              </a:rPr>
              <a:t>P.65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22895" y="4089400"/>
            <a:ext cx="916854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교제 </a:t>
            </a:r>
            <a:r>
              <a:rPr lang="en-US" altLang="ko-KR" sz="1400" dirty="0">
                <a:solidFill>
                  <a:schemeClr val="bg1"/>
                </a:solidFill>
              </a:rPr>
              <a:t>P.72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451450" y="4963430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435808" y="4843545"/>
            <a:ext cx="902811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</a:rPr>
              <a:t>실행영상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BE4E8-1C06-4130-9954-C6ECC8FC22ED}"/>
              </a:ext>
            </a:extLst>
          </p:cNvPr>
          <p:cNvSpPr txBox="1"/>
          <p:nvPr/>
        </p:nvSpPr>
        <p:spPr>
          <a:xfrm>
            <a:off x="608069" y="2660755"/>
            <a:ext cx="3930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First Spring (</a:t>
            </a:r>
            <a:r>
              <a:rPr lang="ko-KR" altLang="en-US" dirty="0">
                <a:solidFill>
                  <a:schemeClr val="bg1"/>
                </a:solidFill>
              </a:rPr>
              <a:t>처음 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-201613989 </a:t>
            </a:r>
            <a:r>
              <a:rPr lang="ko-KR" altLang="en-US" dirty="0">
                <a:solidFill>
                  <a:schemeClr val="bg1"/>
                </a:solidFill>
              </a:rPr>
              <a:t>김진산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-201610349 </a:t>
            </a:r>
            <a:r>
              <a:rPr lang="ko-KR" altLang="en-US" dirty="0">
                <a:solidFill>
                  <a:schemeClr val="bg1"/>
                </a:solidFill>
              </a:rPr>
              <a:t>최성우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- 201822483 </a:t>
            </a:r>
            <a:r>
              <a:rPr lang="ko-KR" altLang="en-US" dirty="0">
                <a:solidFill>
                  <a:schemeClr val="bg1"/>
                </a:solidFill>
              </a:rPr>
              <a:t>정우</a:t>
            </a:r>
          </a:p>
        </p:txBody>
      </p:sp>
      <p:sp>
        <p:nvSpPr>
          <p:cNvPr id="15" name="양쪽 모서리가 둥근 사각형 22">
            <a:extLst>
              <a:ext uri="{FF2B5EF4-FFF2-40B4-BE49-F238E27FC236}">
                <a16:creationId xmlns:a16="http://schemas.microsoft.com/office/drawing/2014/main" id="{B168D1AB-6AAD-4EA6-9F4A-46DAF5B3A6F0}"/>
              </a:ext>
            </a:extLst>
          </p:cNvPr>
          <p:cNvSpPr/>
          <p:nvPr/>
        </p:nvSpPr>
        <p:spPr>
          <a:xfrm rot="16200000">
            <a:off x="5083260" y="33669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8">
            <a:extLst>
              <a:ext uri="{FF2B5EF4-FFF2-40B4-BE49-F238E27FC236}">
                <a16:creationId xmlns:a16="http://schemas.microsoft.com/office/drawing/2014/main" id="{A7D9DCA6-71B6-410A-AED6-A1A218C986D3}"/>
              </a:ext>
            </a:extLst>
          </p:cNvPr>
          <p:cNvSpPr/>
          <p:nvPr/>
        </p:nvSpPr>
        <p:spPr>
          <a:xfrm>
            <a:off x="5524500" y="32258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97F73D-990D-48BF-AF31-CDCA1D80A539}"/>
              </a:ext>
            </a:extLst>
          </p:cNvPr>
          <p:cNvSpPr/>
          <p:nvPr/>
        </p:nvSpPr>
        <p:spPr>
          <a:xfrm>
            <a:off x="8932395" y="3289300"/>
            <a:ext cx="916854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교제 </a:t>
            </a:r>
            <a:r>
              <a:rPr lang="en-US" altLang="ko-KR" sz="1400" dirty="0">
                <a:solidFill>
                  <a:schemeClr val="bg1"/>
                </a:solidFill>
              </a:rPr>
              <a:t>P.66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851545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Unit8_t </a:t>
            </a:r>
            <a:r>
              <a:rPr lang="en-US" altLang="ko-KR" sz="2000" b="1" dirty="0" err="1">
                <a:solidFill>
                  <a:schemeClr val="bg1"/>
                </a:solidFill>
              </a:rPr>
              <a:t>UART_ReceiveByte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en-US" altLang="ko-KR" sz="2000" b="1" dirty="0" err="1">
                <a:solidFill>
                  <a:schemeClr val="bg1"/>
                </a:solidFill>
              </a:rPr>
              <a:t>LPC_UART_TypeDef</a:t>
            </a:r>
            <a:r>
              <a:rPr lang="en-US" altLang="ko-KR" sz="2000" b="1" dirty="0">
                <a:solidFill>
                  <a:schemeClr val="bg1"/>
                </a:solidFill>
              </a:rPr>
              <a:t>* </a:t>
            </a:r>
            <a:r>
              <a:rPr lang="en-US" altLang="ko-KR" sz="2000" b="1" dirty="0" err="1">
                <a:solidFill>
                  <a:schemeClr val="bg1"/>
                </a:solidFill>
              </a:rPr>
              <a:t>UARTx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4EDF67-686E-4613-AF27-F0F8AD6A4944}"/>
              </a:ext>
            </a:extLst>
          </p:cNvPr>
          <p:cNvSpPr txBox="1"/>
          <p:nvPr/>
        </p:nvSpPr>
        <p:spPr>
          <a:xfrm>
            <a:off x="925033" y="978195"/>
            <a:ext cx="98457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UART </a:t>
            </a:r>
            <a:r>
              <a:rPr lang="ko-KR" altLang="en-US" dirty="0">
                <a:solidFill>
                  <a:schemeClr val="bg1"/>
                </a:solidFill>
              </a:rPr>
              <a:t>주변 기기에서 단일 데이터를 수신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데이터를 반환한다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Lpc17xx.uart.c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en-US" altLang="ko-KR" dirty="0">
                <a:solidFill>
                  <a:schemeClr val="bg1"/>
                </a:solidFill>
              </a:rPr>
              <a:t>486</a:t>
            </a:r>
            <a:r>
              <a:rPr lang="ko-KR" altLang="en-US" dirty="0">
                <a:solidFill>
                  <a:schemeClr val="bg1"/>
                </a:solidFill>
              </a:rPr>
              <a:t>번째 라인에 정의됨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4B60FE-98F2-473D-8447-B47E96B76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14" y="2973240"/>
            <a:ext cx="41814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91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482618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</a:rPr>
              <a:t>void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Led_Toggle</a:t>
            </a:r>
            <a:r>
              <a:rPr lang="ko-KR" altLang="en-US" sz="2000" dirty="0">
                <a:solidFill>
                  <a:schemeClr val="bg1"/>
                </a:solidFill>
              </a:rPr>
              <a:t>(uint8_t </a:t>
            </a:r>
            <a:r>
              <a:rPr lang="ko-KR" altLang="en-US" sz="2000" dirty="0" err="1">
                <a:solidFill>
                  <a:schemeClr val="bg1"/>
                </a:solidFill>
              </a:rPr>
              <a:t>Led</a:t>
            </a:r>
            <a:r>
              <a:rPr lang="ko-KR" altLang="en-US" sz="2000" dirty="0">
                <a:solidFill>
                  <a:schemeClr val="bg1"/>
                </a:solidFill>
              </a:rPr>
              <a:t>)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F273EF-BCC4-4AB0-BABF-C90463A7AD62}"/>
              </a:ext>
            </a:extLst>
          </p:cNvPr>
          <p:cNvSpPr/>
          <p:nvPr/>
        </p:nvSpPr>
        <p:spPr>
          <a:xfrm>
            <a:off x="964018" y="1293328"/>
            <a:ext cx="6096000" cy="304698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void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Led_Toggle</a:t>
            </a:r>
            <a:r>
              <a:rPr lang="ko-KR" altLang="en-US" sz="1200" dirty="0">
                <a:solidFill>
                  <a:schemeClr val="bg1"/>
                </a:solidFill>
              </a:rPr>
              <a:t>(uint8_t </a:t>
            </a:r>
            <a:r>
              <a:rPr lang="ko-KR" altLang="en-US" sz="1200" dirty="0" err="1">
                <a:solidFill>
                  <a:schemeClr val="bg1"/>
                </a:solidFill>
              </a:rPr>
              <a:t>Led</a:t>
            </a:r>
            <a:r>
              <a:rPr lang="ko-KR" altLang="en-US" sz="12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{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</a:t>
            </a:r>
            <a:r>
              <a:rPr lang="ko-KR" altLang="en-US" sz="1200" dirty="0" err="1">
                <a:solidFill>
                  <a:schemeClr val="bg1"/>
                </a:solidFill>
              </a:rPr>
              <a:t>switch</a:t>
            </a:r>
            <a:r>
              <a:rPr lang="ko-KR" altLang="en-US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Led</a:t>
            </a:r>
            <a:r>
              <a:rPr lang="ko-KR" altLang="en-US" sz="12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{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</a:t>
            </a:r>
            <a:r>
              <a:rPr lang="ko-KR" altLang="en-US" sz="1200" dirty="0" err="1">
                <a:solidFill>
                  <a:schemeClr val="bg1"/>
                </a:solidFill>
              </a:rPr>
              <a:t>case</a:t>
            </a:r>
            <a:r>
              <a:rPr lang="ko-KR" altLang="en-US" sz="1200" dirty="0">
                <a:solidFill>
                  <a:schemeClr val="bg1"/>
                </a:solidFill>
              </a:rPr>
              <a:t> 1 :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  </a:t>
            </a:r>
            <a:r>
              <a:rPr lang="ko-KR" altLang="en-US" sz="1200" dirty="0" err="1">
                <a:solidFill>
                  <a:schemeClr val="bg1"/>
                </a:solidFill>
              </a:rPr>
              <a:t>if</a:t>
            </a:r>
            <a:r>
              <a:rPr lang="ko-KR" altLang="en-US" sz="1200" dirty="0">
                <a:solidFill>
                  <a:schemeClr val="bg1"/>
                </a:solidFill>
              </a:rPr>
              <a:t>(ledStatus1 ==0) </a:t>
            </a:r>
            <a:r>
              <a:rPr lang="en-US" altLang="ko-KR" sz="1200" dirty="0">
                <a:solidFill>
                  <a:schemeClr val="accent4"/>
                </a:solidFill>
              </a:rPr>
              <a:t>//off </a:t>
            </a:r>
            <a:r>
              <a:rPr lang="ko-KR" altLang="en-US" sz="1200" dirty="0" err="1">
                <a:solidFill>
                  <a:schemeClr val="accent4"/>
                </a:solidFill>
              </a:rPr>
              <a:t>상태일경우</a:t>
            </a:r>
            <a:endParaRPr lang="en-US" altLang="ko-KR" sz="1200" dirty="0">
              <a:solidFill>
                <a:schemeClr val="accent4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      </a:t>
            </a:r>
            <a:r>
              <a:rPr lang="ko-KR" altLang="en-US" sz="1200" dirty="0">
                <a:solidFill>
                  <a:schemeClr val="bg1"/>
                </a:solidFill>
              </a:rPr>
              <a:t>{				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    </a:t>
            </a:r>
            <a:r>
              <a:rPr lang="ko-KR" altLang="en-US" sz="1200" dirty="0" err="1">
                <a:solidFill>
                  <a:schemeClr val="bg1"/>
                </a:solidFill>
              </a:rPr>
              <a:t>Led_On</a:t>
            </a:r>
            <a:r>
              <a:rPr lang="ko-KR" altLang="en-US" sz="1200" dirty="0">
                <a:solidFill>
                  <a:schemeClr val="bg1"/>
                </a:solidFill>
              </a:rPr>
              <a:t>(LED1); </a:t>
            </a:r>
            <a:r>
              <a:rPr lang="en-US" altLang="ko-KR" sz="1200" dirty="0">
                <a:solidFill>
                  <a:schemeClr val="accent4"/>
                </a:solidFill>
              </a:rPr>
              <a:t>//LED</a:t>
            </a:r>
            <a:r>
              <a:rPr lang="ko-KR" altLang="en-US" sz="1200" dirty="0">
                <a:solidFill>
                  <a:schemeClr val="accent4"/>
                </a:solidFill>
              </a:rPr>
              <a:t> 켜기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    ledStatus1 = 1;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  }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  </a:t>
            </a:r>
            <a:r>
              <a:rPr lang="ko-KR" altLang="en-US" sz="1200" dirty="0" err="1">
                <a:solidFill>
                  <a:schemeClr val="bg1"/>
                </a:solidFill>
              </a:rPr>
              <a:t>else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//on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ko-KR" altLang="en-US" sz="1200" dirty="0" err="1">
                <a:solidFill>
                  <a:schemeClr val="accent4"/>
                </a:solidFill>
              </a:rPr>
              <a:t>상태일경우</a:t>
            </a:r>
            <a:endParaRPr lang="ko-KR" altLang="en-US" sz="1200" dirty="0">
              <a:solidFill>
                <a:schemeClr val="accent4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      {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    </a:t>
            </a:r>
            <a:r>
              <a:rPr lang="ko-KR" altLang="en-US" sz="1200" dirty="0" err="1">
                <a:solidFill>
                  <a:schemeClr val="bg1"/>
                </a:solidFill>
              </a:rPr>
              <a:t>Led_Off</a:t>
            </a:r>
            <a:r>
              <a:rPr lang="ko-KR" altLang="en-US" sz="1200" dirty="0">
                <a:solidFill>
                  <a:schemeClr val="bg1"/>
                </a:solidFill>
              </a:rPr>
              <a:t>(LED1); </a:t>
            </a:r>
            <a:r>
              <a:rPr lang="en-US" altLang="ko-KR" sz="1200" dirty="0">
                <a:solidFill>
                  <a:schemeClr val="accent4"/>
                </a:solidFill>
              </a:rPr>
              <a:t>//LED</a:t>
            </a:r>
            <a:r>
              <a:rPr lang="ko-KR" altLang="en-US" sz="1200" dirty="0">
                <a:solidFill>
                  <a:schemeClr val="accent4"/>
                </a:solidFill>
              </a:rPr>
              <a:t> 끄기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    ledStatus1 = 0;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      </a:t>
            </a:r>
            <a:r>
              <a:rPr lang="ko-KR" altLang="en-US" sz="1200" dirty="0">
                <a:solidFill>
                  <a:schemeClr val="bg1"/>
                </a:solidFill>
              </a:rPr>
              <a:t>}				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      </a:t>
            </a:r>
            <a:r>
              <a:rPr lang="ko-KR" altLang="en-US" sz="1200" dirty="0" err="1">
                <a:solidFill>
                  <a:schemeClr val="bg1"/>
                </a:solidFill>
              </a:rPr>
              <a:t>break</a:t>
            </a:r>
            <a:r>
              <a:rPr lang="ko-KR" altLang="en-US" sz="1200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28471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642083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Void* </a:t>
            </a:r>
            <a:r>
              <a:rPr lang="en-US" altLang="ko-KR" sz="2000" b="1" dirty="0" err="1">
                <a:solidFill>
                  <a:schemeClr val="bg1"/>
                </a:solidFill>
              </a:rPr>
              <a:t>memset</a:t>
            </a:r>
            <a:r>
              <a:rPr lang="en-US" altLang="ko-KR" sz="2000" b="1" dirty="0">
                <a:solidFill>
                  <a:schemeClr val="bg1"/>
                </a:solidFill>
              </a:rPr>
              <a:t>(void *</a:t>
            </a:r>
            <a:r>
              <a:rPr lang="en-US" altLang="ko-KR" sz="2000" b="1" dirty="0" err="1">
                <a:solidFill>
                  <a:schemeClr val="bg1"/>
                </a:solidFill>
              </a:rPr>
              <a:t>ptr</a:t>
            </a:r>
            <a:r>
              <a:rPr lang="en-US" altLang="ko-KR" sz="2000" b="1" dirty="0">
                <a:solidFill>
                  <a:schemeClr val="bg1"/>
                </a:solidFill>
              </a:rPr>
              <a:t>, int value, </a:t>
            </a:r>
            <a:r>
              <a:rPr lang="en-US" altLang="ko-KR" sz="2000" b="1" dirty="0" err="1">
                <a:solidFill>
                  <a:schemeClr val="bg1"/>
                </a:solidFill>
              </a:rPr>
              <a:t>size_t</a:t>
            </a:r>
            <a:r>
              <a:rPr lang="en-US" altLang="ko-KR" sz="2000" b="1" dirty="0">
                <a:solidFill>
                  <a:schemeClr val="bg1"/>
                </a:solidFill>
              </a:rPr>
              <a:t> num);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E4DFA-9D1B-491C-9607-2ED06072D029}"/>
              </a:ext>
            </a:extLst>
          </p:cNvPr>
          <p:cNvSpPr txBox="1"/>
          <p:nvPr/>
        </p:nvSpPr>
        <p:spPr>
          <a:xfrm>
            <a:off x="862463" y="1105786"/>
            <a:ext cx="10620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Ptr</a:t>
            </a:r>
            <a:r>
              <a:rPr lang="en-US" altLang="ko-KR" dirty="0">
                <a:solidFill>
                  <a:schemeClr val="bg1"/>
                </a:solidFill>
              </a:rPr>
              <a:t> : </a:t>
            </a:r>
            <a:r>
              <a:rPr lang="ko-KR" altLang="en-US" dirty="0">
                <a:solidFill>
                  <a:schemeClr val="bg1"/>
                </a:solidFill>
              </a:rPr>
              <a:t>채우고자 하는 메모리의 시작 포인터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시작 주소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Value : </a:t>
            </a:r>
            <a:r>
              <a:rPr lang="ko-KR" altLang="en-US" dirty="0">
                <a:solidFill>
                  <a:schemeClr val="bg1"/>
                </a:solidFill>
              </a:rPr>
              <a:t>메모리에 채우고자 하는 값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Num:</a:t>
            </a:r>
            <a:r>
              <a:rPr lang="ko-KR" altLang="en-US" dirty="0">
                <a:solidFill>
                  <a:schemeClr val="bg1"/>
                </a:solidFill>
              </a:rPr>
              <a:t> 채우고자 하는 바이트의 수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즉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채우고자 하는 메모리의 크기</a:t>
            </a:r>
          </a:p>
        </p:txBody>
      </p:sp>
    </p:spTree>
    <p:extLst>
      <p:ext uri="{BB962C8B-B14F-4D97-AF65-F5344CB8AC3E}">
        <p14:creationId xmlns:p14="http://schemas.microsoft.com/office/powerpoint/2010/main" val="1969562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482618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코드에서 찾을 수 있는 의문점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311A08-94C2-4B55-B6C6-D53B4924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63" y="1008543"/>
            <a:ext cx="5591175" cy="20764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810FEFC-B0CF-4F71-A68C-1E3ABDA40393}"/>
              </a:ext>
            </a:extLst>
          </p:cNvPr>
          <p:cNvSpPr/>
          <p:nvPr/>
        </p:nvSpPr>
        <p:spPr>
          <a:xfrm>
            <a:off x="1164771" y="2231571"/>
            <a:ext cx="27105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53FAFD-43FD-4621-AEC8-D5C71AE24EC0}"/>
              </a:ext>
            </a:extLst>
          </p:cNvPr>
          <p:cNvSpPr txBox="1"/>
          <p:nvPr/>
        </p:nvSpPr>
        <p:spPr>
          <a:xfrm>
            <a:off x="6741042" y="1008543"/>
            <a:ext cx="4588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버퍼의 길이를 기준으로 </a:t>
            </a:r>
            <a:r>
              <a:rPr lang="en-US" altLang="ko-KR" dirty="0">
                <a:solidFill>
                  <a:schemeClr val="bg1"/>
                </a:solidFill>
              </a:rPr>
              <a:t>if</a:t>
            </a:r>
            <a:r>
              <a:rPr lang="ko-KR" altLang="en-US" dirty="0">
                <a:solidFill>
                  <a:schemeClr val="bg1"/>
                </a:solidFill>
              </a:rPr>
              <a:t>문을 구성하여 </a:t>
            </a:r>
            <a:r>
              <a:rPr lang="en-US" altLang="ko-KR" dirty="0">
                <a:solidFill>
                  <a:schemeClr val="bg1"/>
                </a:solidFill>
              </a:rPr>
              <a:t>1~8</a:t>
            </a:r>
            <a:r>
              <a:rPr lang="ko-KR" altLang="en-US" dirty="0">
                <a:solidFill>
                  <a:schemeClr val="bg1"/>
                </a:solidFill>
              </a:rPr>
              <a:t>의 값을 구분한다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0, 9</a:t>
            </a:r>
            <a:r>
              <a:rPr lang="ko-KR" altLang="en-US" dirty="0">
                <a:solidFill>
                  <a:schemeClr val="bg1"/>
                </a:solidFill>
              </a:rPr>
              <a:t>의 경우 오류를 전송하지 않는 문제점이 존재한다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71614D-3F71-47F7-B888-FB54F4923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42" y="3190210"/>
            <a:ext cx="4124325" cy="3390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7E6A1B-F3A1-4422-AA33-98F63989F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967" y="3240116"/>
            <a:ext cx="40481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40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4826185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코드에서 찾을 수 있는 의문점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11AE58-7AC1-431E-981E-7D579A65E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63" y="739514"/>
            <a:ext cx="7820025" cy="34385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E1CE3E-73AA-401D-8A61-03EA450AD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63" y="4178039"/>
            <a:ext cx="5257800" cy="23907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60F4CE5-6D58-467E-B759-FF7934A257CF}"/>
              </a:ext>
            </a:extLst>
          </p:cNvPr>
          <p:cNvSpPr/>
          <p:nvPr/>
        </p:nvSpPr>
        <p:spPr>
          <a:xfrm>
            <a:off x="3275555" y="5443869"/>
            <a:ext cx="425588" cy="1192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905CE0-6C2D-4E88-ACC3-FDA49395F0A2}"/>
              </a:ext>
            </a:extLst>
          </p:cNvPr>
          <p:cNvSpPr/>
          <p:nvPr/>
        </p:nvSpPr>
        <p:spPr>
          <a:xfrm>
            <a:off x="2243469" y="1419227"/>
            <a:ext cx="1032085" cy="329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671C9-0571-4497-801D-D23CFA8DF9B1}"/>
              </a:ext>
            </a:extLst>
          </p:cNvPr>
          <p:cNvSpPr txBox="1"/>
          <p:nvPr/>
        </p:nvSpPr>
        <p:spPr>
          <a:xfrm>
            <a:off x="6709144" y="4349289"/>
            <a:ext cx="5146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Tera Term</a:t>
            </a:r>
            <a:r>
              <a:rPr lang="ko-KR" altLang="en-US" dirty="0">
                <a:solidFill>
                  <a:schemeClr val="bg1"/>
                </a:solidFill>
              </a:rPr>
              <a:t>에서 속도를 </a:t>
            </a:r>
            <a:r>
              <a:rPr lang="en-US" altLang="ko-KR" dirty="0">
                <a:solidFill>
                  <a:schemeClr val="bg1"/>
                </a:solidFill>
              </a:rPr>
              <a:t>115200</a:t>
            </a:r>
            <a:r>
              <a:rPr lang="ko-KR" altLang="en-US" dirty="0">
                <a:solidFill>
                  <a:schemeClr val="bg1"/>
                </a:solidFill>
              </a:rPr>
              <a:t>으로 바꾸는 대신 코드에서 전송 속도를 </a:t>
            </a:r>
            <a:r>
              <a:rPr lang="en-US" altLang="ko-KR" dirty="0">
                <a:solidFill>
                  <a:schemeClr val="bg1"/>
                </a:solidFill>
              </a:rPr>
              <a:t>9600</a:t>
            </a:r>
            <a:r>
              <a:rPr lang="ko-KR" altLang="en-US" dirty="0">
                <a:solidFill>
                  <a:schemeClr val="bg1"/>
                </a:solidFill>
              </a:rPr>
              <a:t>으로 바꾸어서 실행해도 깨짐없이 동작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다른 속도로 변환해도 문제없이 작동 하는 것을 확인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66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3882740" y="2779591"/>
            <a:ext cx="4426519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67700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482618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schemeClr val="bg1"/>
                </a:solidFill>
              </a:rPr>
              <a:t>예제 실행을 위한 연결</a:t>
            </a:r>
            <a:r>
              <a:rPr lang="en-US" altLang="ko-KR" sz="2000" b="1">
                <a:solidFill>
                  <a:schemeClr val="bg1"/>
                </a:solidFill>
              </a:rPr>
              <a:t> 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FB77DE-C694-4E1A-B86D-79ACB45BFA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" r="31994"/>
          <a:stretch/>
        </p:blipFill>
        <p:spPr>
          <a:xfrm>
            <a:off x="726795" y="1051262"/>
            <a:ext cx="7416984" cy="5606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64D9A1-C5B1-4899-B947-ED3FC5863643}"/>
              </a:ext>
            </a:extLst>
          </p:cNvPr>
          <p:cNvSpPr txBox="1"/>
          <p:nvPr/>
        </p:nvSpPr>
        <p:spPr>
          <a:xfrm>
            <a:off x="8633636" y="1189406"/>
            <a:ext cx="3253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J8, J9, J11, J12, J13, J14 </a:t>
            </a:r>
            <a:r>
              <a:rPr lang="ko-KR" altLang="en-US">
                <a:solidFill>
                  <a:schemeClr val="bg1"/>
                </a:solidFill>
              </a:rPr>
              <a:t>점퍼 </a:t>
            </a:r>
            <a:r>
              <a:rPr lang="en-US" altLang="ko-KR">
                <a:solidFill>
                  <a:schemeClr val="bg1"/>
                </a:solidFill>
              </a:rPr>
              <a:t>open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USB to Serial </a:t>
            </a:r>
            <a:r>
              <a:rPr lang="ko-KR" altLang="en-US">
                <a:solidFill>
                  <a:schemeClr val="bg1"/>
                </a:solidFill>
              </a:rPr>
              <a:t>케이블 </a:t>
            </a:r>
            <a:r>
              <a:rPr lang="en-US" altLang="ko-KR">
                <a:solidFill>
                  <a:schemeClr val="bg1"/>
                </a:solidFill>
              </a:rPr>
              <a:t>UART 0 </a:t>
            </a:r>
            <a:r>
              <a:rPr lang="ko-KR" altLang="en-US">
                <a:solidFill>
                  <a:schemeClr val="bg1"/>
                </a:solidFill>
              </a:rPr>
              <a:t>에연결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688D0A-2786-4E1C-B7A4-42E636EED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636" y="3019692"/>
            <a:ext cx="3028950" cy="23431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8E50D7-30A9-4CD5-8D45-B09CB8F15654}"/>
              </a:ext>
            </a:extLst>
          </p:cNvPr>
          <p:cNvSpPr/>
          <p:nvPr/>
        </p:nvSpPr>
        <p:spPr>
          <a:xfrm>
            <a:off x="2264229" y="5595257"/>
            <a:ext cx="729342" cy="211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8E75C1-8004-4E81-A8CF-B0103309A910}"/>
              </a:ext>
            </a:extLst>
          </p:cNvPr>
          <p:cNvSpPr/>
          <p:nvPr/>
        </p:nvSpPr>
        <p:spPr>
          <a:xfrm>
            <a:off x="3164419" y="4956290"/>
            <a:ext cx="854688" cy="391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23764F-8158-4DB9-A10A-DD48973DFC8A}"/>
              </a:ext>
            </a:extLst>
          </p:cNvPr>
          <p:cNvSpPr/>
          <p:nvPr/>
        </p:nvSpPr>
        <p:spPr>
          <a:xfrm>
            <a:off x="1626245" y="4810975"/>
            <a:ext cx="854688" cy="391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9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482618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실행 영상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" name="KakaoTalk_20200524_163157359">
            <a:hlinkClick r:id="" action="ppaction://media"/>
            <a:extLst>
              <a:ext uri="{FF2B5EF4-FFF2-40B4-BE49-F238E27FC236}">
                <a16:creationId xmlns:a16="http://schemas.microsoft.com/office/drawing/2014/main" id="{D47FBB47-9B62-4137-979F-C82763E21A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446" y="787117"/>
            <a:ext cx="6305107" cy="528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7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482618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UART?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6066BF-DA3B-41AD-B2DC-C8CBAA00E288}"/>
              </a:ext>
            </a:extLst>
          </p:cNvPr>
          <p:cNvSpPr txBox="1"/>
          <p:nvPr/>
        </p:nvSpPr>
        <p:spPr>
          <a:xfrm>
            <a:off x="680484" y="935665"/>
            <a:ext cx="111854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UART : </a:t>
            </a:r>
            <a:r>
              <a:rPr lang="en-US" altLang="ko-KR" u="sng" dirty="0">
                <a:solidFill>
                  <a:schemeClr val="bg1"/>
                </a:solidFill>
              </a:rPr>
              <a:t>U</a:t>
            </a:r>
            <a:r>
              <a:rPr lang="en-US" altLang="ko-KR" dirty="0">
                <a:solidFill>
                  <a:schemeClr val="bg1"/>
                </a:solidFill>
              </a:rPr>
              <a:t>niversal </a:t>
            </a:r>
            <a:r>
              <a:rPr lang="en-US" altLang="ko-KR" u="sng" dirty="0">
                <a:solidFill>
                  <a:schemeClr val="bg1"/>
                </a:solidFill>
              </a:rPr>
              <a:t>A</a:t>
            </a:r>
            <a:r>
              <a:rPr lang="en-US" altLang="ko-KR" dirty="0">
                <a:solidFill>
                  <a:schemeClr val="bg1"/>
                </a:solidFill>
              </a:rPr>
              <a:t>synchronous </a:t>
            </a:r>
            <a:r>
              <a:rPr lang="en-US" altLang="ko-KR" u="sng" dirty="0">
                <a:solidFill>
                  <a:schemeClr val="bg1"/>
                </a:solidFill>
              </a:rPr>
              <a:t>R</a:t>
            </a:r>
            <a:r>
              <a:rPr lang="en-US" altLang="ko-KR" dirty="0">
                <a:solidFill>
                  <a:schemeClr val="bg1"/>
                </a:solidFill>
              </a:rPr>
              <a:t>eceiver/</a:t>
            </a:r>
            <a:r>
              <a:rPr lang="en-US" altLang="ko-KR" u="sng" dirty="0">
                <a:solidFill>
                  <a:schemeClr val="bg1"/>
                </a:solidFill>
              </a:rPr>
              <a:t>T</a:t>
            </a:r>
            <a:r>
              <a:rPr lang="en-US" altLang="ko-KR" dirty="0">
                <a:solidFill>
                  <a:schemeClr val="bg1"/>
                </a:solidFill>
              </a:rPr>
              <a:t>ransmitter, </a:t>
            </a:r>
            <a:r>
              <a:rPr lang="ko-KR" altLang="en-US" dirty="0">
                <a:solidFill>
                  <a:schemeClr val="bg1"/>
                </a:solidFill>
              </a:rPr>
              <a:t>범용 비동기화 송수신기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병렬 데이터의 형태를 직렬 방식으로 전화하여 데이터를 전송하는 컴퓨터 하드웨어의 일종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일반적으로 컴퓨터나 주변 기기의 일종으로 병렬 데이터를 직렬화 하여 통신하는 개별 집적 회로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비동기 통신이므로 동기 신호가 전달되지 않는다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수신 쪽에서 동기 신호를 찾아내어 데이터의 시작과 끝을 시간적으로 알아 처리할 수 있도록 약속되어 있음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UART</a:t>
            </a:r>
            <a:r>
              <a:rPr lang="ko-KR" altLang="en-US" dirty="0">
                <a:solidFill>
                  <a:schemeClr val="bg1"/>
                </a:solidFill>
              </a:rPr>
              <a:t>에서 나오는 신호는 노이즈에 약하고 통신거리에 제약이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1E1D01-33C2-48B7-A929-009E784F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396" y="4138334"/>
            <a:ext cx="61436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6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482618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RS232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EFF7-F573-468C-BDB7-7CB3D89F1A2D}"/>
              </a:ext>
            </a:extLst>
          </p:cNvPr>
          <p:cNvSpPr txBox="1"/>
          <p:nvPr/>
        </p:nvSpPr>
        <p:spPr>
          <a:xfrm>
            <a:off x="862463" y="956930"/>
            <a:ext cx="108758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직렬 방식의 인터페이스의 하나이다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 err="1">
                <a:solidFill>
                  <a:schemeClr val="bg1"/>
                </a:solidFill>
              </a:rPr>
              <a:t>인테페이스는</a:t>
            </a:r>
            <a:r>
              <a:rPr lang="ko-KR" altLang="en-US" dirty="0">
                <a:solidFill>
                  <a:schemeClr val="bg1"/>
                </a:solidFill>
              </a:rPr>
              <a:t> 포트라고도 하여 일반적으로 직렬 포트라고 불리기도 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비동기식 통신 컨트롤러</a:t>
            </a:r>
            <a:r>
              <a:rPr lang="en-US" altLang="ko-KR" dirty="0">
                <a:solidFill>
                  <a:schemeClr val="bg1"/>
                </a:solidFill>
              </a:rPr>
              <a:t>(UART)</a:t>
            </a:r>
            <a:r>
              <a:rPr lang="ko-KR" altLang="en-US" dirty="0">
                <a:solidFill>
                  <a:schemeClr val="bg1"/>
                </a:solidFill>
              </a:rPr>
              <a:t>에서 나오는 디지털신호를 외부와 인터페이스 시키는 전기적인 신호 방식의 하나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488A6A-BD41-4CFA-AD1C-08AD90892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63" y="3072809"/>
            <a:ext cx="3499526" cy="3604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05FF47-FACA-4F1B-BCB1-351D15F866A7}"/>
              </a:ext>
            </a:extLst>
          </p:cNvPr>
          <p:cNvSpPr txBox="1"/>
          <p:nvPr/>
        </p:nvSpPr>
        <p:spPr>
          <a:xfrm>
            <a:off x="4678326" y="3179135"/>
            <a:ext cx="694306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</a:rPr>
              <a:t>Pin1. DCD</a:t>
            </a:r>
            <a:r>
              <a:rPr lang="ko-KR" altLang="en-US" sz="1500">
                <a:solidFill>
                  <a:schemeClr val="bg1"/>
                </a:solidFill>
              </a:rPr>
              <a:t> </a:t>
            </a:r>
            <a:r>
              <a:rPr lang="en-US" altLang="ko-KR" sz="1500">
                <a:solidFill>
                  <a:schemeClr val="bg1"/>
                </a:solidFill>
              </a:rPr>
              <a:t>(Data Carrier Detect) : </a:t>
            </a:r>
            <a:r>
              <a:rPr lang="ko-KR" altLang="en-US" sz="1500">
                <a:solidFill>
                  <a:schemeClr val="bg1"/>
                </a:solidFill>
              </a:rPr>
              <a:t>입력 포트</a:t>
            </a:r>
          </a:p>
          <a:p>
            <a:r>
              <a:rPr lang="en-US" altLang="ko-KR" sz="1500" b="1">
                <a:solidFill>
                  <a:schemeClr val="bg1"/>
                </a:solidFill>
              </a:rPr>
              <a:t>Pin2. RXD</a:t>
            </a:r>
            <a:r>
              <a:rPr lang="ko-KR" altLang="en-US" sz="1500">
                <a:solidFill>
                  <a:schemeClr val="bg1"/>
                </a:solidFill>
              </a:rPr>
              <a:t> </a:t>
            </a:r>
            <a:r>
              <a:rPr lang="en-US" altLang="ko-KR" sz="1500">
                <a:solidFill>
                  <a:schemeClr val="bg1"/>
                </a:solidFill>
              </a:rPr>
              <a:t>(Receive Data) : </a:t>
            </a:r>
            <a:r>
              <a:rPr lang="ko-KR" altLang="en-US" sz="1500">
                <a:solidFill>
                  <a:schemeClr val="bg1"/>
                </a:solidFill>
              </a:rPr>
              <a:t>통신 데이터 입력 신호</a:t>
            </a:r>
          </a:p>
          <a:p>
            <a:r>
              <a:rPr lang="en-US" altLang="ko-KR" sz="1500" b="1">
                <a:solidFill>
                  <a:schemeClr val="bg1"/>
                </a:solidFill>
              </a:rPr>
              <a:t>Pin3. TXD</a:t>
            </a:r>
            <a:r>
              <a:rPr lang="ko-KR" altLang="en-US" sz="1500">
                <a:solidFill>
                  <a:schemeClr val="bg1"/>
                </a:solidFill>
              </a:rPr>
              <a:t> </a:t>
            </a:r>
            <a:r>
              <a:rPr lang="en-US" altLang="ko-KR" sz="1500">
                <a:solidFill>
                  <a:schemeClr val="bg1"/>
                </a:solidFill>
              </a:rPr>
              <a:t>(Tranamit Data) : </a:t>
            </a:r>
            <a:r>
              <a:rPr lang="ko-KR" altLang="en-US" sz="1500">
                <a:solidFill>
                  <a:schemeClr val="bg1"/>
                </a:solidFill>
              </a:rPr>
              <a:t>통신 데이터 출력 신호</a:t>
            </a:r>
          </a:p>
          <a:p>
            <a:r>
              <a:rPr lang="en-US" altLang="ko-KR" sz="1500" b="1">
                <a:solidFill>
                  <a:schemeClr val="bg1"/>
                </a:solidFill>
              </a:rPr>
              <a:t>Pin4. DTR</a:t>
            </a:r>
            <a:r>
              <a:rPr lang="ko-KR" altLang="en-US" sz="1500">
                <a:solidFill>
                  <a:schemeClr val="bg1"/>
                </a:solidFill>
              </a:rPr>
              <a:t> </a:t>
            </a:r>
            <a:r>
              <a:rPr lang="en-US" altLang="ko-KR" sz="1500">
                <a:solidFill>
                  <a:schemeClr val="bg1"/>
                </a:solidFill>
              </a:rPr>
              <a:t>(Data Terminal Ready) : </a:t>
            </a:r>
            <a:r>
              <a:rPr lang="ko-KR" altLang="en-US" sz="1500">
                <a:solidFill>
                  <a:schemeClr val="bg1"/>
                </a:solidFill>
              </a:rPr>
              <a:t>통신 준비 신호</a:t>
            </a:r>
            <a:r>
              <a:rPr lang="en-US" altLang="ko-KR" sz="1500">
                <a:solidFill>
                  <a:schemeClr val="bg1"/>
                </a:solidFill>
              </a:rPr>
              <a:t>. </a:t>
            </a:r>
            <a:r>
              <a:rPr lang="ko-KR" altLang="en-US" sz="1500">
                <a:solidFill>
                  <a:schemeClr val="bg1"/>
                </a:solidFill>
              </a:rPr>
              <a:t>출력 포트로 사용가능</a:t>
            </a:r>
          </a:p>
          <a:p>
            <a:r>
              <a:rPr lang="en-US" altLang="ko-KR" sz="1500" b="1">
                <a:solidFill>
                  <a:schemeClr val="bg1"/>
                </a:solidFill>
              </a:rPr>
              <a:t>Pin5. GND</a:t>
            </a:r>
            <a:r>
              <a:rPr lang="ko-KR" altLang="en-US" sz="1500">
                <a:solidFill>
                  <a:schemeClr val="bg1"/>
                </a:solidFill>
              </a:rPr>
              <a:t> </a:t>
            </a:r>
            <a:r>
              <a:rPr lang="en-US" altLang="ko-KR" sz="1500">
                <a:solidFill>
                  <a:schemeClr val="bg1"/>
                </a:solidFill>
              </a:rPr>
              <a:t>(Ground) : </a:t>
            </a:r>
            <a:r>
              <a:rPr lang="ko-KR" altLang="en-US" sz="1500">
                <a:solidFill>
                  <a:schemeClr val="bg1"/>
                </a:solidFill>
              </a:rPr>
              <a:t>신호 레벨</a:t>
            </a:r>
          </a:p>
          <a:p>
            <a:r>
              <a:rPr lang="en-US" altLang="ko-KR" sz="1500" b="1">
                <a:solidFill>
                  <a:schemeClr val="bg1"/>
                </a:solidFill>
              </a:rPr>
              <a:t>Pin6. DSR</a:t>
            </a:r>
            <a:r>
              <a:rPr lang="ko-KR" altLang="en-US" sz="1500">
                <a:solidFill>
                  <a:schemeClr val="bg1"/>
                </a:solidFill>
              </a:rPr>
              <a:t> </a:t>
            </a:r>
            <a:r>
              <a:rPr lang="en-US" altLang="ko-KR" sz="1500">
                <a:solidFill>
                  <a:schemeClr val="bg1"/>
                </a:solidFill>
              </a:rPr>
              <a:t>(Data Set Ready) : </a:t>
            </a:r>
            <a:r>
              <a:rPr lang="ko-KR" altLang="en-US" sz="1500">
                <a:solidFill>
                  <a:schemeClr val="bg1"/>
                </a:solidFill>
              </a:rPr>
              <a:t>모뎀 통신 준비 신호</a:t>
            </a:r>
            <a:r>
              <a:rPr lang="en-US" altLang="ko-KR" sz="1500">
                <a:solidFill>
                  <a:schemeClr val="bg1"/>
                </a:solidFill>
              </a:rPr>
              <a:t>, </a:t>
            </a:r>
            <a:r>
              <a:rPr lang="ko-KR" altLang="en-US" sz="1500">
                <a:solidFill>
                  <a:schemeClr val="bg1"/>
                </a:solidFill>
              </a:rPr>
              <a:t>입력 포트로도 사용가능</a:t>
            </a:r>
          </a:p>
          <a:p>
            <a:r>
              <a:rPr lang="en-US" altLang="ko-KR" sz="1500" b="1">
                <a:solidFill>
                  <a:schemeClr val="bg1"/>
                </a:solidFill>
              </a:rPr>
              <a:t>Pin7. RTS</a:t>
            </a:r>
            <a:r>
              <a:rPr lang="ko-KR" altLang="en-US" sz="1500">
                <a:solidFill>
                  <a:schemeClr val="bg1"/>
                </a:solidFill>
              </a:rPr>
              <a:t> </a:t>
            </a:r>
            <a:r>
              <a:rPr lang="en-US" altLang="ko-KR" sz="1500">
                <a:solidFill>
                  <a:schemeClr val="bg1"/>
                </a:solidFill>
              </a:rPr>
              <a:t>(Ready To Send) : </a:t>
            </a:r>
            <a:r>
              <a:rPr lang="ko-KR" altLang="en-US" sz="1500">
                <a:solidFill>
                  <a:schemeClr val="bg1"/>
                </a:solidFill>
              </a:rPr>
              <a:t>통신 준비 상태 표시</a:t>
            </a:r>
            <a:r>
              <a:rPr lang="en-US" altLang="ko-KR" sz="1500">
                <a:solidFill>
                  <a:schemeClr val="bg1"/>
                </a:solidFill>
              </a:rPr>
              <a:t>. </a:t>
            </a:r>
            <a:r>
              <a:rPr lang="ko-KR" altLang="en-US" sz="1500">
                <a:solidFill>
                  <a:schemeClr val="bg1"/>
                </a:solidFill>
              </a:rPr>
              <a:t>범용 출력 포트로도 사용가능</a:t>
            </a:r>
          </a:p>
          <a:p>
            <a:r>
              <a:rPr lang="en-US" altLang="ko-KR" sz="1500" b="1">
                <a:solidFill>
                  <a:schemeClr val="bg1"/>
                </a:solidFill>
              </a:rPr>
              <a:t>Pin8. CTS</a:t>
            </a:r>
            <a:r>
              <a:rPr lang="ko-KR" altLang="en-US" sz="1500">
                <a:solidFill>
                  <a:schemeClr val="bg1"/>
                </a:solidFill>
              </a:rPr>
              <a:t> </a:t>
            </a:r>
            <a:r>
              <a:rPr lang="en-US" altLang="ko-KR" sz="1500">
                <a:solidFill>
                  <a:schemeClr val="bg1"/>
                </a:solidFill>
              </a:rPr>
              <a:t>(Clear To Send) : </a:t>
            </a:r>
            <a:r>
              <a:rPr lang="ko-KR" altLang="en-US" sz="1500">
                <a:solidFill>
                  <a:schemeClr val="bg1"/>
                </a:solidFill>
              </a:rPr>
              <a:t>통신 준비 상태를 표시</a:t>
            </a:r>
            <a:r>
              <a:rPr lang="en-US" altLang="ko-KR" sz="1500">
                <a:solidFill>
                  <a:schemeClr val="bg1"/>
                </a:solidFill>
              </a:rPr>
              <a:t>. </a:t>
            </a:r>
            <a:r>
              <a:rPr lang="ko-KR" altLang="en-US" sz="1500">
                <a:solidFill>
                  <a:schemeClr val="bg1"/>
                </a:solidFill>
              </a:rPr>
              <a:t>범용 입력 포트로도 사용가능</a:t>
            </a:r>
          </a:p>
          <a:p>
            <a:r>
              <a:rPr lang="en-US" altLang="ko-KR" sz="1500" b="1">
                <a:solidFill>
                  <a:schemeClr val="bg1"/>
                </a:solidFill>
              </a:rPr>
              <a:t>Pin9. RI</a:t>
            </a:r>
            <a:r>
              <a:rPr lang="ko-KR" altLang="en-US" sz="1500">
                <a:solidFill>
                  <a:schemeClr val="bg1"/>
                </a:solidFill>
              </a:rPr>
              <a:t> </a:t>
            </a:r>
            <a:r>
              <a:rPr lang="en-US" altLang="ko-KR" sz="1500">
                <a:solidFill>
                  <a:schemeClr val="bg1"/>
                </a:solidFill>
              </a:rPr>
              <a:t>(Ring Indicator) : </a:t>
            </a:r>
            <a:r>
              <a:rPr lang="ko-KR" altLang="en-US" sz="1500">
                <a:solidFill>
                  <a:schemeClr val="bg1"/>
                </a:solidFill>
              </a:rPr>
              <a:t>입력 포트</a:t>
            </a:r>
          </a:p>
        </p:txBody>
      </p:sp>
    </p:spTree>
    <p:extLst>
      <p:ext uri="{BB962C8B-B14F-4D97-AF65-F5344CB8AC3E}">
        <p14:creationId xmlns:p14="http://schemas.microsoft.com/office/powerpoint/2010/main" val="86441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482618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코드 분석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변수 설정 및 초기화</a:t>
            </a:r>
            <a:r>
              <a:rPr lang="en-US" altLang="ko-KR" sz="2000" b="1" dirty="0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93D03-BBB3-4FAC-BA7E-BAA0E81DFD30}"/>
              </a:ext>
            </a:extLst>
          </p:cNvPr>
          <p:cNvSpPr txBox="1"/>
          <p:nvPr/>
        </p:nvSpPr>
        <p:spPr>
          <a:xfrm>
            <a:off x="637953" y="829340"/>
            <a:ext cx="11238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492E60-E966-4205-B11A-7B44E145CD06}"/>
              </a:ext>
            </a:extLst>
          </p:cNvPr>
          <p:cNvSpPr/>
          <p:nvPr/>
        </p:nvSpPr>
        <p:spPr>
          <a:xfrm>
            <a:off x="1045534" y="1183283"/>
            <a:ext cx="10423451" cy="170816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rgbClr val="FFFF00"/>
                </a:solidFill>
              </a:rPr>
              <a:t>uint8_t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</a:rPr>
              <a:t>ch</a:t>
            </a:r>
            <a:r>
              <a:rPr lang="ko-KR" altLang="en-US" sz="1500" dirty="0">
                <a:solidFill>
                  <a:schemeClr val="bg1"/>
                </a:solidFill>
              </a:rPr>
              <a:t>;	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uint8_t </a:t>
            </a:r>
            <a:r>
              <a:rPr lang="ko-KR" altLang="en-US" sz="1500" dirty="0" err="1">
                <a:solidFill>
                  <a:schemeClr val="bg1"/>
                </a:solidFill>
              </a:rPr>
              <a:t>aTxBuffer</a:t>
            </a:r>
            <a:r>
              <a:rPr lang="ko-KR" altLang="en-US" sz="1500" dirty="0">
                <a:solidFill>
                  <a:schemeClr val="bg1"/>
                </a:solidFill>
              </a:rPr>
              <a:t>[10]; </a:t>
            </a:r>
            <a:r>
              <a:rPr lang="en-US" altLang="ko-KR" sz="1500" dirty="0">
                <a:solidFill>
                  <a:schemeClr val="accent2"/>
                </a:solidFill>
              </a:rPr>
              <a:t>//</a:t>
            </a:r>
            <a:r>
              <a:rPr lang="ko-KR" altLang="en-US" sz="1500" dirty="0">
                <a:solidFill>
                  <a:schemeClr val="accent2"/>
                </a:solidFill>
              </a:rPr>
              <a:t>문자열 저장 버퍼</a:t>
            </a:r>
          </a:p>
          <a:p>
            <a:r>
              <a:rPr lang="en-US" altLang="ko-KR" sz="1500" dirty="0">
                <a:solidFill>
                  <a:schemeClr val="bg1"/>
                </a:solidFill>
              </a:rPr>
              <a:t>U</a:t>
            </a:r>
            <a:r>
              <a:rPr lang="ko-KR" altLang="en-US" sz="1500" dirty="0">
                <a:solidFill>
                  <a:schemeClr val="bg1"/>
                </a:solidFill>
              </a:rPr>
              <a:t>int8_t </a:t>
            </a:r>
            <a:r>
              <a:rPr lang="ko-KR" altLang="en-US" sz="1500" dirty="0" err="1">
                <a:solidFill>
                  <a:schemeClr val="bg1"/>
                </a:solidFill>
              </a:rPr>
              <a:t>count</a:t>
            </a:r>
            <a:r>
              <a:rPr lang="ko-KR" altLang="en-US" sz="1500" dirty="0">
                <a:solidFill>
                  <a:schemeClr val="bg1"/>
                </a:solidFill>
              </a:rPr>
              <a:t> = 0; </a:t>
            </a:r>
            <a:r>
              <a:rPr lang="en-US" altLang="ko-KR" sz="1500" dirty="0">
                <a:solidFill>
                  <a:schemeClr val="accent2"/>
                </a:solidFill>
              </a:rPr>
              <a:t>//</a:t>
            </a:r>
            <a:r>
              <a:rPr lang="ko-KR" altLang="en-US" sz="1500" dirty="0">
                <a:solidFill>
                  <a:schemeClr val="accent2"/>
                </a:solidFill>
              </a:rPr>
              <a:t>현재 </a:t>
            </a:r>
            <a:r>
              <a:rPr lang="en-US" altLang="ko-KR" sz="1500" dirty="0">
                <a:solidFill>
                  <a:schemeClr val="accent2"/>
                </a:solidFill>
              </a:rPr>
              <a:t>write </a:t>
            </a:r>
            <a:r>
              <a:rPr lang="ko-KR" altLang="en-US" sz="1500" dirty="0">
                <a:solidFill>
                  <a:schemeClr val="accent2"/>
                </a:solidFill>
              </a:rPr>
              <a:t>버퍼 위치</a:t>
            </a:r>
            <a:endParaRPr lang="en-US" altLang="ko-KR" sz="1500" dirty="0">
              <a:solidFill>
                <a:schemeClr val="accent2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	</a:t>
            </a:r>
          </a:p>
          <a:p>
            <a:r>
              <a:rPr lang="ko-KR" altLang="en-US" sz="1500" dirty="0" err="1">
                <a:solidFill>
                  <a:srgbClr val="FFFF00"/>
                </a:solidFill>
              </a:rPr>
              <a:t>Led_Init</a:t>
            </a:r>
            <a:r>
              <a:rPr lang="ko-KR" altLang="en-US" sz="1500" dirty="0">
                <a:solidFill>
                  <a:schemeClr val="bg1"/>
                </a:solidFill>
              </a:rPr>
              <a:t>(LED_ALL); </a:t>
            </a:r>
            <a:r>
              <a:rPr lang="en-US" altLang="ko-KR" sz="1500" dirty="0">
                <a:solidFill>
                  <a:schemeClr val="accent2"/>
                </a:solidFill>
              </a:rPr>
              <a:t>//LED </a:t>
            </a:r>
            <a:r>
              <a:rPr lang="ko-KR" altLang="en-US" sz="1500" dirty="0">
                <a:solidFill>
                  <a:schemeClr val="accent2"/>
                </a:solidFill>
              </a:rPr>
              <a:t>전체 초기화</a:t>
            </a:r>
            <a:r>
              <a:rPr lang="ko-KR" altLang="en-US" sz="1500" dirty="0">
                <a:solidFill>
                  <a:schemeClr val="bg1"/>
                </a:solidFill>
              </a:rPr>
              <a:t>		</a:t>
            </a:r>
          </a:p>
          <a:p>
            <a:r>
              <a:rPr lang="ko-KR" altLang="en-US" sz="1500" dirty="0">
                <a:solidFill>
                  <a:srgbClr val="FFFF00"/>
                </a:solidFill>
              </a:rPr>
              <a:t>Uart0_Init</a:t>
            </a:r>
            <a:r>
              <a:rPr lang="ko-KR" altLang="en-US" sz="1500" dirty="0">
                <a:solidFill>
                  <a:schemeClr val="bg1"/>
                </a:solidFill>
              </a:rPr>
              <a:t>(); </a:t>
            </a:r>
            <a:r>
              <a:rPr lang="en-US" altLang="ko-KR" sz="1500" dirty="0">
                <a:solidFill>
                  <a:schemeClr val="accent2"/>
                </a:solidFill>
              </a:rPr>
              <a:t>//UART0</a:t>
            </a:r>
            <a:r>
              <a:rPr lang="ko-KR" altLang="en-US" sz="1500" dirty="0">
                <a:solidFill>
                  <a:schemeClr val="accent2"/>
                </a:solidFill>
              </a:rPr>
              <a:t> 초기화</a:t>
            </a:r>
            <a:endParaRPr lang="en-US" altLang="ko-KR" sz="1500" dirty="0">
              <a:solidFill>
                <a:schemeClr val="accent2"/>
              </a:solidFill>
            </a:endParaRPr>
          </a:p>
          <a:p>
            <a:r>
              <a:rPr lang="ko-KR" altLang="en-US" sz="1500" dirty="0" err="1">
                <a:solidFill>
                  <a:srgbClr val="FFFF00"/>
                </a:solidFill>
              </a:rPr>
              <a:t>UARTPuts</a:t>
            </a:r>
            <a:r>
              <a:rPr lang="ko-KR" altLang="en-US" sz="1500" dirty="0">
                <a:solidFill>
                  <a:schemeClr val="bg1"/>
                </a:solidFill>
              </a:rPr>
              <a:t>(LPC_UART0,＂\</a:t>
            </a:r>
            <a:r>
              <a:rPr lang="ko-KR" altLang="en-US" sz="1500" dirty="0" err="1">
                <a:solidFill>
                  <a:schemeClr val="bg1"/>
                </a:solidFill>
              </a:rPr>
              <a:t>r</a:t>
            </a:r>
            <a:r>
              <a:rPr lang="ko-KR" altLang="en-US" sz="1500" dirty="0">
                <a:solidFill>
                  <a:schemeClr val="bg1"/>
                </a:solidFill>
              </a:rPr>
              <a:t>\</a:t>
            </a:r>
            <a:r>
              <a:rPr lang="ko-KR" altLang="en-US" sz="1500" dirty="0" err="1">
                <a:solidFill>
                  <a:schemeClr val="bg1"/>
                </a:solidFill>
              </a:rPr>
              <a:t>n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</a:rPr>
              <a:t>Enter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</a:rPr>
              <a:t>the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</a:rPr>
              <a:t>Content</a:t>
            </a:r>
            <a:r>
              <a:rPr lang="ko-KR" altLang="en-US" sz="1500" dirty="0">
                <a:solidFill>
                  <a:schemeClr val="bg1"/>
                </a:solidFill>
              </a:rPr>
              <a:t>, 1~8 LED </a:t>
            </a:r>
            <a:r>
              <a:rPr lang="ko-KR" altLang="en-US" sz="1500" dirty="0" err="1">
                <a:solidFill>
                  <a:schemeClr val="bg1"/>
                </a:solidFill>
              </a:rPr>
              <a:t>Toggle</a:t>
            </a:r>
            <a:r>
              <a:rPr lang="ko-KR" altLang="en-US" sz="1500" dirty="0">
                <a:solidFill>
                  <a:schemeClr val="bg1"/>
                </a:solidFill>
              </a:rPr>
              <a:t>\</a:t>
            </a:r>
            <a:r>
              <a:rPr lang="ko-KR" altLang="en-US" sz="1500" dirty="0" err="1">
                <a:solidFill>
                  <a:schemeClr val="bg1"/>
                </a:solidFill>
              </a:rPr>
              <a:t>r</a:t>
            </a:r>
            <a:r>
              <a:rPr lang="ko-KR" altLang="en-US" sz="1500" dirty="0">
                <a:solidFill>
                  <a:schemeClr val="bg1"/>
                </a:solidFill>
              </a:rPr>
              <a:t>\</a:t>
            </a:r>
            <a:r>
              <a:rPr lang="ko-KR" altLang="en-US" sz="1500" dirty="0" err="1">
                <a:solidFill>
                  <a:schemeClr val="bg1"/>
                </a:solidFill>
              </a:rPr>
              <a:t>n</a:t>
            </a:r>
            <a:r>
              <a:rPr lang="ko-KR" altLang="en-US" sz="1500" dirty="0">
                <a:solidFill>
                  <a:schemeClr val="bg1"/>
                </a:solidFill>
              </a:rPr>
              <a:t>＂);  </a:t>
            </a:r>
            <a:r>
              <a:rPr lang="en-US" altLang="ko-KR" sz="1500" dirty="0">
                <a:solidFill>
                  <a:schemeClr val="accent2"/>
                </a:solidFill>
              </a:rPr>
              <a:t>//</a:t>
            </a:r>
            <a:r>
              <a:rPr lang="ko-KR" altLang="en-US" sz="1500" dirty="0" err="1">
                <a:solidFill>
                  <a:schemeClr val="accent2"/>
                </a:solidFill>
              </a:rPr>
              <a:t>하이퍼터미널로</a:t>
            </a:r>
            <a:r>
              <a:rPr lang="ko-KR" altLang="en-US" sz="1500" dirty="0">
                <a:solidFill>
                  <a:schemeClr val="accent2"/>
                </a:solidFill>
              </a:rPr>
              <a:t> </a:t>
            </a:r>
            <a:r>
              <a:rPr lang="ko-KR" altLang="en-US" sz="1500" dirty="0" err="1">
                <a:solidFill>
                  <a:schemeClr val="accent2"/>
                </a:solidFill>
              </a:rPr>
              <a:t>메세지</a:t>
            </a:r>
            <a:r>
              <a:rPr lang="ko-KR" altLang="en-US" sz="1500" dirty="0">
                <a:solidFill>
                  <a:schemeClr val="accent2"/>
                </a:solidFill>
              </a:rPr>
              <a:t> 전송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FEFBA-01DE-48BE-B123-29ECDB9F707D}"/>
              </a:ext>
            </a:extLst>
          </p:cNvPr>
          <p:cNvSpPr txBox="1"/>
          <p:nvPr/>
        </p:nvSpPr>
        <p:spPr>
          <a:xfrm>
            <a:off x="1041991" y="3285460"/>
            <a:ext cx="1039864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Unit8_t : 8</a:t>
            </a:r>
            <a:r>
              <a:rPr lang="ko-KR" altLang="en-US" sz="1500" dirty="0">
                <a:solidFill>
                  <a:schemeClr val="bg1"/>
                </a:solidFill>
              </a:rPr>
              <a:t>비트 크기의 부호 없는 </a:t>
            </a:r>
            <a:r>
              <a:rPr lang="en-US" altLang="ko-KR" sz="1500" dirty="0">
                <a:solidFill>
                  <a:schemeClr val="bg1"/>
                </a:solidFill>
              </a:rPr>
              <a:t>char</a:t>
            </a:r>
            <a:r>
              <a:rPr lang="ko-KR" altLang="en-US" sz="1500" dirty="0">
                <a:solidFill>
                  <a:schemeClr val="bg1"/>
                </a:solidFill>
              </a:rPr>
              <a:t> 변수 선언 </a:t>
            </a:r>
            <a:r>
              <a:rPr lang="en-US" altLang="ko-KR" sz="1500" dirty="0">
                <a:solidFill>
                  <a:schemeClr val="bg1"/>
                </a:solidFill>
              </a:rPr>
              <a:t>(</a:t>
            </a:r>
            <a:r>
              <a:rPr lang="ko-KR" altLang="en-US" sz="1500" dirty="0">
                <a:solidFill>
                  <a:schemeClr val="bg1"/>
                </a:solidFill>
              </a:rPr>
              <a:t>예제파일의 </a:t>
            </a:r>
            <a:r>
              <a:rPr lang="en-US" altLang="ko-KR" sz="1500" dirty="0" err="1">
                <a:solidFill>
                  <a:schemeClr val="bg1"/>
                </a:solidFill>
              </a:rPr>
              <a:t>stdint.h</a:t>
            </a:r>
            <a:r>
              <a:rPr lang="ko-KR" altLang="en-US" sz="1500" dirty="0">
                <a:solidFill>
                  <a:schemeClr val="bg1"/>
                </a:solidFill>
              </a:rPr>
              <a:t>에 존재</a:t>
            </a:r>
            <a:r>
              <a:rPr lang="en-US" altLang="ko-KR" sz="1500" dirty="0">
                <a:solidFill>
                  <a:schemeClr val="bg1"/>
                </a:solidFill>
              </a:rPr>
              <a:t>)</a:t>
            </a: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sz="1500" dirty="0" err="1">
                <a:solidFill>
                  <a:schemeClr val="bg1"/>
                </a:solidFill>
              </a:rPr>
              <a:t>Led_Init</a:t>
            </a:r>
            <a:r>
              <a:rPr lang="en-US" altLang="ko-KR" sz="1500" dirty="0">
                <a:solidFill>
                  <a:schemeClr val="bg1"/>
                </a:solidFill>
              </a:rPr>
              <a:t> () : Led </a:t>
            </a:r>
            <a:r>
              <a:rPr lang="ko-KR" altLang="en-US" sz="1500" dirty="0">
                <a:solidFill>
                  <a:schemeClr val="bg1"/>
                </a:solidFill>
              </a:rPr>
              <a:t>초기화</a:t>
            </a:r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함수</a:t>
            </a:r>
            <a:r>
              <a:rPr lang="en-US" altLang="ko-KR" sz="1500" dirty="0">
                <a:solidFill>
                  <a:schemeClr val="bg1"/>
                </a:solidFill>
              </a:rPr>
              <a:t>, LPC1768_utility.c</a:t>
            </a:r>
            <a:r>
              <a:rPr lang="ko-KR" altLang="en-US" sz="1500" dirty="0">
                <a:solidFill>
                  <a:schemeClr val="bg1"/>
                </a:solidFill>
              </a:rPr>
              <a:t>에 존재</a:t>
            </a:r>
            <a:endParaRPr lang="en-US" altLang="ko-KR" sz="1500" dirty="0">
              <a:solidFill>
                <a:schemeClr val="bg1"/>
              </a:solidFill>
            </a:endParaRP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Uart0_init (): UART0 </a:t>
            </a:r>
            <a:r>
              <a:rPr lang="ko-KR" altLang="en-US" sz="1500" dirty="0">
                <a:solidFill>
                  <a:schemeClr val="bg1"/>
                </a:solidFill>
              </a:rPr>
              <a:t>초기화</a:t>
            </a:r>
            <a:r>
              <a:rPr lang="en-US" altLang="ko-KR" sz="1500" dirty="0">
                <a:solidFill>
                  <a:schemeClr val="bg1"/>
                </a:solidFill>
              </a:rPr>
              <a:t>, lpc17xx_uart.c</a:t>
            </a:r>
            <a:r>
              <a:rPr lang="ko-KR" altLang="en-US" sz="1500" dirty="0">
                <a:solidFill>
                  <a:schemeClr val="bg1"/>
                </a:solidFill>
              </a:rPr>
              <a:t>에 존재</a:t>
            </a:r>
            <a:endParaRPr lang="en-US" altLang="ko-KR" sz="1500" dirty="0">
              <a:solidFill>
                <a:schemeClr val="bg1"/>
              </a:solidFill>
            </a:endParaRP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070D26-538C-41F5-B2EB-32D30D54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908" y="3285460"/>
            <a:ext cx="35147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52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957870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void </a:t>
            </a:r>
            <a:r>
              <a:rPr lang="en-US" altLang="ko-KR" sz="2000" b="1" dirty="0" err="1">
                <a:solidFill>
                  <a:schemeClr val="bg1"/>
                </a:solidFill>
              </a:rPr>
              <a:t>UARTPuts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en-US" altLang="ko-KR" sz="2000" b="1" dirty="0" err="1">
                <a:solidFill>
                  <a:schemeClr val="bg1"/>
                </a:solidFill>
              </a:rPr>
              <a:t>LPC_UART_TypeDef</a:t>
            </a:r>
            <a:r>
              <a:rPr lang="en-US" altLang="ko-KR" sz="2000" b="1" dirty="0">
                <a:solidFill>
                  <a:schemeClr val="bg1"/>
                </a:solidFill>
              </a:rPr>
              <a:t> *</a:t>
            </a:r>
            <a:r>
              <a:rPr lang="en-US" altLang="ko-KR" sz="2000" b="1" dirty="0" err="1">
                <a:solidFill>
                  <a:schemeClr val="bg1"/>
                </a:solidFill>
              </a:rPr>
              <a:t>UARTx</a:t>
            </a:r>
            <a:r>
              <a:rPr lang="en-US" altLang="ko-KR" sz="2000" b="1" dirty="0">
                <a:solidFill>
                  <a:schemeClr val="bg1"/>
                </a:solidFill>
              </a:rPr>
              <a:t>, const void *str)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46E65-AB30-4BB8-928F-EC11A5AEFA86}"/>
              </a:ext>
            </a:extLst>
          </p:cNvPr>
          <p:cNvSpPr txBox="1"/>
          <p:nvPr/>
        </p:nvSpPr>
        <p:spPr>
          <a:xfrm>
            <a:off x="862463" y="1052623"/>
            <a:ext cx="1083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문자열을 </a:t>
            </a:r>
            <a:r>
              <a:rPr lang="en-US" altLang="ko-KR" dirty="0" err="1">
                <a:solidFill>
                  <a:schemeClr val="bg1"/>
                </a:solidFill>
              </a:rPr>
              <a:t>UARTPutChar</a:t>
            </a:r>
            <a:r>
              <a:rPr lang="en-US" altLang="ko-KR" dirty="0">
                <a:solidFill>
                  <a:schemeClr val="bg1"/>
                </a:solidFill>
              </a:rPr>
              <a:t>()</a:t>
            </a:r>
            <a:r>
              <a:rPr lang="ko-KR" altLang="en-US" dirty="0">
                <a:solidFill>
                  <a:schemeClr val="bg1"/>
                </a:solidFill>
              </a:rPr>
              <a:t>을 이용하여 </a:t>
            </a:r>
            <a:r>
              <a:rPr lang="ko-KR" altLang="en-US" dirty="0" err="1">
                <a:solidFill>
                  <a:schemeClr val="bg1"/>
                </a:solidFill>
              </a:rPr>
              <a:t>하이퍼</a:t>
            </a:r>
            <a:r>
              <a:rPr lang="ko-KR" altLang="en-US" dirty="0">
                <a:solidFill>
                  <a:schemeClr val="bg1"/>
                </a:solidFill>
              </a:rPr>
              <a:t> 터미널로 전송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35360D-32DE-481F-8926-A0DC338F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63" y="2355515"/>
            <a:ext cx="4381500" cy="1609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E1ED7E-B743-4E62-B6B1-A530CF4D5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63" y="4105605"/>
            <a:ext cx="4411021" cy="87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34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482618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Uart0_Init (void)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B770D2-B2FA-4539-9E65-10ACE4EE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39" y="1139748"/>
            <a:ext cx="6661789" cy="2940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B3FA94-F7E4-4576-ACC8-84265E50C1BB}"/>
              </a:ext>
            </a:extLst>
          </p:cNvPr>
          <p:cNvSpPr txBox="1"/>
          <p:nvPr/>
        </p:nvSpPr>
        <p:spPr>
          <a:xfrm>
            <a:off x="7389628" y="1453464"/>
            <a:ext cx="42849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chemeClr val="accent4"/>
                </a:solidFill>
              </a:rPr>
              <a:t>UART_CFG_Type</a:t>
            </a:r>
            <a:r>
              <a:rPr lang="en-US" altLang="ko-KR" sz="1100" dirty="0">
                <a:solidFill>
                  <a:schemeClr val="accent4"/>
                </a:solidFill>
              </a:rPr>
              <a:t> </a:t>
            </a:r>
            <a:r>
              <a:rPr lang="ko-KR" altLang="en-US" sz="1100" dirty="0">
                <a:solidFill>
                  <a:schemeClr val="accent4"/>
                </a:solidFill>
              </a:rPr>
              <a:t>구조체 생성</a:t>
            </a:r>
            <a:endParaRPr lang="en-US" altLang="ko-KR" sz="1100" dirty="0">
              <a:solidFill>
                <a:schemeClr val="accent4"/>
              </a:solidFill>
            </a:endParaRPr>
          </a:p>
          <a:p>
            <a:endParaRPr lang="en-US" altLang="ko-KR" sz="1100" dirty="0">
              <a:solidFill>
                <a:schemeClr val="accent4"/>
              </a:solidFill>
            </a:endParaRPr>
          </a:p>
          <a:p>
            <a:endParaRPr lang="en-US" altLang="ko-KR" sz="1100" dirty="0">
              <a:solidFill>
                <a:schemeClr val="accent4"/>
              </a:solidFill>
            </a:endParaRPr>
          </a:p>
          <a:p>
            <a:r>
              <a:rPr lang="en-US" altLang="ko-KR" sz="1100" dirty="0">
                <a:solidFill>
                  <a:schemeClr val="accent4"/>
                </a:solidFill>
              </a:rPr>
              <a:t>RX, TX </a:t>
            </a:r>
            <a:r>
              <a:rPr lang="ko-KR" altLang="en-US" sz="1100" dirty="0">
                <a:solidFill>
                  <a:schemeClr val="accent4"/>
                </a:solidFill>
              </a:rPr>
              <a:t>설정</a:t>
            </a:r>
            <a:r>
              <a:rPr lang="en-US" altLang="ko-KR" sz="1100" dirty="0">
                <a:solidFill>
                  <a:schemeClr val="accent4"/>
                </a:solidFill>
              </a:rPr>
              <a:t>, RX = </a:t>
            </a:r>
            <a:r>
              <a:rPr lang="ko-KR" altLang="en-US" sz="1100" dirty="0">
                <a:solidFill>
                  <a:schemeClr val="accent4"/>
                </a:solidFill>
              </a:rPr>
              <a:t>포트 </a:t>
            </a:r>
            <a:r>
              <a:rPr lang="en-US" altLang="ko-KR" sz="1100" dirty="0">
                <a:solidFill>
                  <a:schemeClr val="accent4"/>
                </a:solidFill>
              </a:rPr>
              <a:t>0 3</a:t>
            </a:r>
            <a:r>
              <a:rPr lang="ko-KR" altLang="en-US" sz="1100" dirty="0">
                <a:solidFill>
                  <a:schemeClr val="accent4"/>
                </a:solidFill>
              </a:rPr>
              <a:t>번 핀</a:t>
            </a:r>
            <a:r>
              <a:rPr lang="en-US" altLang="ko-KR" sz="1100" dirty="0">
                <a:solidFill>
                  <a:schemeClr val="accent4"/>
                </a:solidFill>
              </a:rPr>
              <a:t>, TX = </a:t>
            </a:r>
            <a:r>
              <a:rPr lang="ko-KR" altLang="en-US" sz="1100" dirty="0">
                <a:solidFill>
                  <a:schemeClr val="accent4"/>
                </a:solidFill>
              </a:rPr>
              <a:t>포트 </a:t>
            </a:r>
            <a:r>
              <a:rPr lang="en-US" altLang="ko-KR" sz="1100" dirty="0">
                <a:solidFill>
                  <a:schemeClr val="accent4"/>
                </a:solidFill>
              </a:rPr>
              <a:t>0 2</a:t>
            </a:r>
            <a:r>
              <a:rPr lang="ko-KR" altLang="en-US" sz="1100" dirty="0" err="1">
                <a:solidFill>
                  <a:schemeClr val="accent4"/>
                </a:solidFill>
              </a:rPr>
              <a:t>번핀</a:t>
            </a:r>
            <a:endParaRPr lang="en-US" altLang="ko-KR" sz="1100" dirty="0">
              <a:solidFill>
                <a:schemeClr val="accent4"/>
              </a:solidFill>
            </a:endParaRPr>
          </a:p>
          <a:p>
            <a:endParaRPr lang="en-US" altLang="ko-KR" sz="1100" dirty="0">
              <a:solidFill>
                <a:schemeClr val="accent4"/>
              </a:solidFill>
            </a:endParaRPr>
          </a:p>
          <a:p>
            <a:endParaRPr lang="en-US" altLang="ko-KR" sz="1100" dirty="0">
              <a:solidFill>
                <a:schemeClr val="accent4"/>
              </a:solidFill>
            </a:endParaRPr>
          </a:p>
          <a:p>
            <a:r>
              <a:rPr lang="en-US" altLang="ko-KR" sz="1100" dirty="0" err="1">
                <a:solidFill>
                  <a:schemeClr val="accent4"/>
                </a:solidFill>
              </a:rPr>
              <a:t>UART_InitStruct</a:t>
            </a:r>
            <a:r>
              <a:rPr lang="en-US" altLang="ko-KR" sz="1100" dirty="0">
                <a:solidFill>
                  <a:schemeClr val="accent4"/>
                </a:solidFill>
              </a:rPr>
              <a:t> </a:t>
            </a:r>
            <a:r>
              <a:rPr lang="ko-KR" altLang="en-US" sz="1100" dirty="0">
                <a:solidFill>
                  <a:schemeClr val="accent4"/>
                </a:solidFill>
              </a:rPr>
              <a:t>구성원 기본 값으로 채우기</a:t>
            </a:r>
            <a:endParaRPr lang="en-US" altLang="ko-KR" sz="1100" dirty="0">
              <a:solidFill>
                <a:schemeClr val="accent4"/>
              </a:solidFill>
            </a:endParaRPr>
          </a:p>
          <a:p>
            <a:r>
              <a:rPr lang="ko-KR" altLang="en-US" sz="1100" dirty="0" err="1">
                <a:solidFill>
                  <a:schemeClr val="accent4"/>
                </a:solidFill>
              </a:rPr>
              <a:t>보드레이트</a:t>
            </a:r>
            <a:r>
              <a:rPr lang="en-US" altLang="ko-KR" sz="1100" dirty="0">
                <a:solidFill>
                  <a:schemeClr val="accent4"/>
                </a:solidFill>
              </a:rPr>
              <a:t>(</a:t>
            </a:r>
            <a:r>
              <a:rPr lang="ko-KR" altLang="en-US" sz="1100" dirty="0">
                <a:solidFill>
                  <a:schemeClr val="accent4"/>
                </a:solidFill>
              </a:rPr>
              <a:t>전송 속도</a:t>
            </a:r>
            <a:r>
              <a:rPr lang="en-US" altLang="ko-KR" sz="1100" dirty="0">
                <a:solidFill>
                  <a:schemeClr val="accent4"/>
                </a:solidFill>
              </a:rPr>
              <a:t>, </a:t>
            </a:r>
            <a:r>
              <a:rPr lang="ko-KR" altLang="en-US" sz="1100" dirty="0">
                <a:solidFill>
                  <a:schemeClr val="accent4"/>
                </a:solidFill>
              </a:rPr>
              <a:t>보 속도</a:t>
            </a:r>
            <a:r>
              <a:rPr lang="en-US" altLang="ko-KR" sz="1100" dirty="0">
                <a:solidFill>
                  <a:schemeClr val="accent4"/>
                </a:solidFill>
              </a:rPr>
              <a:t>)</a:t>
            </a:r>
            <a:r>
              <a:rPr lang="ko-KR" altLang="en-US" sz="1100" dirty="0">
                <a:solidFill>
                  <a:schemeClr val="accent4"/>
                </a:solidFill>
              </a:rPr>
              <a:t> 설정 정의</a:t>
            </a:r>
            <a:r>
              <a:rPr lang="en-US" altLang="ko-KR" sz="1100" dirty="0">
                <a:solidFill>
                  <a:schemeClr val="accent4"/>
                </a:solidFill>
              </a:rPr>
              <a:t> 115200</a:t>
            </a:r>
          </a:p>
          <a:p>
            <a:r>
              <a:rPr lang="ko-KR" altLang="en-US" sz="1100" dirty="0">
                <a:solidFill>
                  <a:schemeClr val="accent4"/>
                </a:solidFill>
              </a:rPr>
              <a:t>데이터 비트 설정 정의</a:t>
            </a:r>
            <a:endParaRPr lang="en-US" altLang="ko-KR" sz="1100" dirty="0">
              <a:solidFill>
                <a:schemeClr val="accent4"/>
              </a:solidFill>
            </a:endParaRPr>
          </a:p>
          <a:p>
            <a:r>
              <a:rPr lang="ko-KR" altLang="en-US" sz="1100" dirty="0">
                <a:solidFill>
                  <a:schemeClr val="accent4"/>
                </a:solidFill>
              </a:rPr>
              <a:t>패리티 설정 정의</a:t>
            </a:r>
            <a:endParaRPr lang="en-US" altLang="ko-KR" sz="1100" dirty="0">
              <a:solidFill>
                <a:schemeClr val="accent4"/>
              </a:solidFill>
            </a:endParaRPr>
          </a:p>
          <a:p>
            <a:r>
              <a:rPr lang="ko-KR" altLang="en-US" sz="1100" dirty="0">
                <a:solidFill>
                  <a:schemeClr val="accent4"/>
                </a:solidFill>
              </a:rPr>
              <a:t>스톱 비트 설정 정의</a:t>
            </a:r>
            <a:endParaRPr lang="en-US" altLang="ko-KR" sz="1100" dirty="0">
              <a:solidFill>
                <a:schemeClr val="accent4"/>
              </a:solidFill>
            </a:endParaRPr>
          </a:p>
          <a:p>
            <a:r>
              <a:rPr lang="en-US" altLang="ko-KR" sz="1100" dirty="0" err="1">
                <a:solidFill>
                  <a:schemeClr val="accent4"/>
                </a:solidFill>
              </a:rPr>
              <a:t>UARTx</a:t>
            </a:r>
            <a:r>
              <a:rPr lang="ko-KR" altLang="en-US" sz="1100" dirty="0">
                <a:solidFill>
                  <a:schemeClr val="accent4"/>
                </a:solidFill>
              </a:rPr>
              <a:t>가 지정된 매개 변수를 사용하여 </a:t>
            </a:r>
            <a:r>
              <a:rPr lang="en-US" altLang="ko-KR" sz="1100" dirty="0" err="1">
                <a:solidFill>
                  <a:schemeClr val="accent4"/>
                </a:solidFill>
              </a:rPr>
              <a:t>UART_ConfigStruct</a:t>
            </a:r>
            <a:r>
              <a:rPr lang="en-US" altLang="ko-KR" sz="1100" dirty="0">
                <a:solidFill>
                  <a:schemeClr val="accent4"/>
                </a:solidFill>
              </a:rPr>
              <a:t> </a:t>
            </a:r>
            <a:r>
              <a:rPr lang="ko-KR" altLang="en-US" sz="1100" dirty="0">
                <a:solidFill>
                  <a:schemeClr val="accent4"/>
                </a:solidFill>
              </a:rPr>
              <a:t>초기화 한다</a:t>
            </a:r>
            <a:r>
              <a:rPr lang="en-US" altLang="ko-KR" sz="1100" dirty="0">
                <a:solidFill>
                  <a:schemeClr val="accent4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accent4"/>
                </a:solidFill>
              </a:rPr>
              <a:t>Tx</a:t>
            </a:r>
            <a:r>
              <a:rPr lang="ko-KR" altLang="en-US" sz="1100" dirty="0">
                <a:solidFill>
                  <a:schemeClr val="accent4"/>
                </a:solidFill>
              </a:rPr>
              <a:t>를 </a:t>
            </a:r>
            <a:r>
              <a:rPr lang="en-US" altLang="ko-KR" sz="1100" dirty="0">
                <a:solidFill>
                  <a:schemeClr val="accent4"/>
                </a:solidFill>
              </a:rPr>
              <a:t>enable</a:t>
            </a:r>
            <a:endParaRPr lang="ko-KR" altLang="en-US" sz="1100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8766F-D28B-4331-8890-01DEBF31BA5B}"/>
              </a:ext>
            </a:extLst>
          </p:cNvPr>
          <p:cNvSpPr txBox="1"/>
          <p:nvPr/>
        </p:nvSpPr>
        <p:spPr>
          <a:xfrm>
            <a:off x="7389628" y="4271143"/>
            <a:ext cx="3466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Baud rate : RX,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TX</a:t>
            </a:r>
            <a:r>
              <a:rPr lang="ko-KR" altLang="en-US" sz="1000" dirty="0">
                <a:solidFill>
                  <a:schemeClr val="bg1"/>
                </a:solidFill>
              </a:rPr>
              <a:t>사이에서 데이터를 보내는 속도</a:t>
            </a:r>
          </a:p>
        </p:txBody>
      </p:sp>
    </p:spTree>
    <p:extLst>
      <p:ext uri="{BB962C8B-B14F-4D97-AF65-F5344CB8AC3E}">
        <p14:creationId xmlns:p14="http://schemas.microsoft.com/office/powerpoint/2010/main" val="2109184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482618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schemeClr val="bg1"/>
                </a:solidFill>
              </a:rPr>
              <a:t>코드 분석 </a:t>
            </a:r>
            <a:r>
              <a:rPr lang="en-US" altLang="ko-KR" sz="2000" b="1">
                <a:solidFill>
                  <a:schemeClr val="bg1"/>
                </a:solidFill>
              </a:rPr>
              <a:t>(LOOP) 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217750-4BD6-434E-83FE-B41D5E96F005}"/>
              </a:ext>
            </a:extLst>
          </p:cNvPr>
          <p:cNvSpPr txBox="1"/>
          <p:nvPr/>
        </p:nvSpPr>
        <p:spPr>
          <a:xfrm>
            <a:off x="754912" y="1031358"/>
            <a:ext cx="10823944" cy="50783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while(1) {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 </a:t>
            </a:r>
            <a:r>
              <a:rPr lang="en-US" altLang="ko-KR" sz="1200" dirty="0" err="1">
                <a:solidFill>
                  <a:schemeClr val="bg1"/>
                </a:solidFill>
              </a:rPr>
              <a:t>ch</a:t>
            </a:r>
            <a:r>
              <a:rPr lang="en-US" altLang="ko-KR" sz="1200" dirty="0">
                <a:solidFill>
                  <a:schemeClr val="bg1"/>
                </a:solidFill>
              </a:rPr>
              <a:t> = </a:t>
            </a:r>
            <a:r>
              <a:rPr lang="en-US" altLang="ko-KR" sz="1200" dirty="0" err="1">
                <a:solidFill>
                  <a:schemeClr val="bg1"/>
                </a:solidFill>
              </a:rPr>
              <a:t>UART_ReceiveByte</a:t>
            </a:r>
            <a:r>
              <a:rPr lang="en-US" altLang="ko-KR" sz="1200" dirty="0">
                <a:solidFill>
                  <a:schemeClr val="bg1"/>
                </a:solidFill>
              </a:rPr>
              <a:t>(LPC_UART0); 	</a:t>
            </a:r>
            <a:r>
              <a:rPr lang="en-US" altLang="ko-KR" sz="1200" dirty="0">
                <a:solidFill>
                  <a:schemeClr val="accent4"/>
                </a:solidFill>
              </a:rPr>
              <a:t>// Polling</a:t>
            </a:r>
            <a:r>
              <a:rPr lang="ko-KR" altLang="en-US" sz="1200" dirty="0">
                <a:solidFill>
                  <a:schemeClr val="accent4"/>
                </a:solidFill>
              </a:rPr>
              <a:t>으로 </a:t>
            </a:r>
            <a:r>
              <a:rPr lang="en-US" altLang="ko-KR" sz="1200" dirty="0">
                <a:solidFill>
                  <a:schemeClr val="accent4"/>
                </a:solidFill>
              </a:rPr>
              <a:t>Data </a:t>
            </a:r>
            <a:r>
              <a:rPr lang="ko-KR" altLang="en-US" sz="1200" dirty="0">
                <a:solidFill>
                  <a:schemeClr val="accent4"/>
                </a:solidFill>
              </a:rPr>
              <a:t>읽어 와 </a:t>
            </a:r>
            <a:r>
              <a:rPr lang="en-US" altLang="ko-KR" sz="1200" dirty="0" err="1">
                <a:solidFill>
                  <a:schemeClr val="accent4"/>
                </a:solidFill>
              </a:rPr>
              <a:t>ch</a:t>
            </a:r>
            <a:r>
              <a:rPr lang="ko-KR" altLang="en-US" sz="1200" dirty="0">
                <a:solidFill>
                  <a:schemeClr val="accent4"/>
                </a:solidFill>
              </a:rPr>
              <a:t>에 저장</a:t>
            </a:r>
            <a:r>
              <a:rPr lang="en-US" altLang="ko-KR" sz="1200" dirty="0">
                <a:solidFill>
                  <a:schemeClr val="accent4"/>
                </a:solidFill>
              </a:rPr>
              <a:t>	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 if(</a:t>
            </a:r>
            <a:r>
              <a:rPr lang="en-US" altLang="ko-KR" sz="1200" dirty="0" err="1">
                <a:solidFill>
                  <a:schemeClr val="bg1"/>
                </a:solidFill>
              </a:rPr>
              <a:t>ch</a:t>
            </a:r>
            <a:r>
              <a:rPr lang="en-US" altLang="ko-KR" sz="1200" dirty="0">
                <a:solidFill>
                  <a:schemeClr val="bg1"/>
                </a:solidFill>
              </a:rPr>
              <a:t>){ </a:t>
            </a:r>
            <a:r>
              <a:rPr lang="en-US" altLang="ko-KR" sz="1200" dirty="0">
                <a:solidFill>
                  <a:schemeClr val="accent4"/>
                </a:solidFill>
              </a:rPr>
              <a:t>//</a:t>
            </a:r>
            <a:r>
              <a:rPr lang="en-US" altLang="ko-KR" sz="1200" dirty="0" err="1">
                <a:solidFill>
                  <a:schemeClr val="accent4"/>
                </a:solidFill>
              </a:rPr>
              <a:t>ch</a:t>
            </a:r>
            <a:r>
              <a:rPr lang="ko-KR" altLang="en-US" sz="1200" dirty="0">
                <a:solidFill>
                  <a:schemeClr val="accent4"/>
                </a:solidFill>
              </a:rPr>
              <a:t>가 존재한다면</a:t>
            </a:r>
            <a:endParaRPr lang="en-US" altLang="ko-KR" sz="1200" dirty="0">
              <a:solidFill>
                <a:schemeClr val="accent4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    </a:t>
            </a:r>
            <a:r>
              <a:rPr lang="en-US" altLang="ko-KR" sz="1200" dirty="0" err="1">
                <a:solidFill>
                  <a:schemeClr val="bg1"/>
                </a:solidFill>
              </a:rPr>
              <a:t>aTxBuffer</a:t>
            </a:r>
            <a:r>
              <a:rPr lang="en-US" altLang="ko-KR" sz="1200" dirty="0">
                <a:solidFill>
                  <a:schemeClr val="bg1"/>
                </a:solidFill>
              </a:rPr>
              <a:t>[count] = </a:t>
            </a:r>
            <a:r>
              <a:rPr lang="en-US" altLang="ko-KR" sz="1200" dirty="0" err="1">
                <a:solidFill>
                  <a:schemeClr val="bg1"/>
                </a:solidFill>
              </a:rPr>
              <a:t>ch</a:t>
            </a:r>
            <a:r>
              <a:rPr lang="en-US" altLang="ko-KR" sz="1200" dirty="0">
                <a:solidFill>
                  <a:schemeClr val="bg1"/>
                </a:solidFill>
              </a:rPr>
              <a:t>; </a:t>
            </a:r>
            <a:r>
              <a:rPr lang="en-US" altLang="ko-KR" sz="1200" dirty="0">
                <a:solidFill>
                  <a:schemeClr val="accent4"/>
                </a:solidFill>
              </a:rPr>
              <a:t>//</a:t>
            </a:r>
            <a:r>
              <a:rPr lang="ko-KR" altLang="en-US" sz="1200" dirty="0">
                <a:solidFill>
                  <a:schemeClr val="accent4"/>
                </a:solidFill>
              </a:rPr>
              <a:t>버퍼에 </a:t>
            </a:r>
            <a:r>
              <a:rPr lang="en-US" altLang="ko-KR" sz="1200" dirty="0" err="1">
                <a:solidFill>
                  <a:schemeClr val="accent4"/>
                </a:solidFill>
              </a:rPr>
              <a:t>ch</a:t>
            </a:r>
            <a:r>
              <a:rPr lang="en-US" altLang="ko-KR" sz="1200" dirty="0">
                <a:solidFill>
                  <a:schemeClr val="accent4"/>
                </a:solidFill>
              </a:rPr>
              <a:t> </a:t>
            </a:r>
            <a:r>
              <a:rPr lang="ko-KR" altLang="en-US" sz="1200" dirty="0">
                <a:solidFill>
                  <a:schemeClr val="accent4"/>
                </a:solidFill>
              </a:rPr>
              <a:t>저장</a:t>
            </a:r>
            <a:endParaRPr lang="en-US" altLang="ko-KR" sz="1200" dirty="0">
              <a:solidFill>
                <a:schemeClr val="accent4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    </a:t>
            </a:r>
            <a:r>
              <a:rPr lang="en-US" altLang="ko-KR" sz="1200" dirty="0" err="1">
                <a:solidFill>
                  <a:schemeClr val="bg1"/>
                </a:solidFill>
              </a:rPr>
              <a:t>UARTPuts</a:t>
            </a:r>
            <a:r>
              <a:rPr lang="en-US" altLang="ko-KR" sz="1200" dirty="0">
                <a:solidFill>
                  <a:schemeClr val="bg1"/>
                </a:solidFill>
              </a:rPr>
              <a:t>(LPC_UART0,&amp;ch); </a:t>
            </a:r>
            <a:r>
              <a:rPr lang="en-US" altLang="ko-KR" sz="1200" dirty="0">
                <a:solidFill>
                  <a:schemeClr val="accent4"/>
                </a:solidFill>
              </a:rPr>
              <a:t>//</a:t>
            </a:r>
            <a:r>
              <a:rPr lang="ko-KR" altLang="en-US" sz="1200" dirty="0" err="1">
                <a:solidFill>
                  <a:schemeClr val="accent4"/>
                </a:solidFill>
              </a:rPr>
              <a:t>하이퍼</a:t>
            </a:r>
            <a:r>
              <a:rPr lang="ko-KR" altLang="en-US" sz="1200" dirty="0">
                <a:solidFill>
                  <a:schemeClr val="accent4"/>
                </a:solidFill>
              </a:rPr>
              <a:t> 터미널로 </a:t>
            </a:r>
            <a:r>
              <a:rPr lang="en-US" altLang="ko-KR" sz="1200" dirty="0" err="1">
                <a:solidFill>
                  <a:schemeClr val="accent4"/>
                </a:solidFill>
              </a:rPr>
              <a:t>ch</a:t>
            </a:r>
            <a:r>
              <a:rPr lang="ko-KR" altLang="en-US" sz="1200" dirty="0">
                <a:solidFill>
                  <a:schemeClr val="accent4"/>
                </a:solidFill>
              </a:rPr>
              <a:t>출력</a:t>
            </a:r>
            <a:endParaRPr lang="en-US" altLang="ko-KR" sz="1200" dirty="0">
              <a:solidFill>
                <a:schemeClr val="accent4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    if(</a:t>
            </a:r>
            <a:r>
              <a:rPr lang="en-US" altLang="ko-KR" sz="1200" dirty="0" err="1">
                <a:solidFill>
                  <a:schemeClr val="bg1"/>
                </a:solidFill>
              </a:rPr>
              <a:t>aTxBuffer</a:t>
            </a:r>
            <a:r>
              <a:rPr lang="en-US" altLang="ko-KR" sz="1200" dirty="0">
                <a:solidFill>
                  <a:schemeClr val="bg1"/>
                </a:solidFill>
              </a:rPr>
              <a:t>[count] == 0x0D) </a:t>
            </a:r>
            <a:r>
              <a:rPr lang="en-US" altLang="ko-KR" sz="1200" dirty="0">
                <a:solidFill>
                  <a:schemeClr val="accent6"/>
                </a:solidFill>
              </a:rPr>
              <a:t>{ </a:t>
            </a:r>
            <a:r>
              <a:rPr lang="en-US" altLang="ko-KR" sz="1200" dirty="0">
                <a:solidFill>
                  <a:schemeClr val="accent4"/>
                </a:solidFill>
              </a:rPr>
              <a:t>//enter</a:t>
            </a:r>
            <a:r>
              <a:rPr lang="ko-KR" altLang="en-US" sz="1200" dirty="0">
                <a:solidFill>
                  <a:schemeClr val="accent4"/>
                </a:solidFill>
              </a:rPr>
              <a:t>키</a:t>
            </a:r>
            <a:r>
              <a:rPr lang="en-US" altLang="ko-KR" sz="1200" dirty="0">
                <a:solidFill>
                  <a:schemeClr val="accent4"/>
                </a:solidFill>
              </a:rPr>
              <a:t>(0x0D) </a:t>
            </a:r>
            <a:r>
              <a:rPr lang="ko-KR" altLang="en-US" sz="1200" dirty="0">
                <a:solidFill>
                  <a:schemeClr val="accent4"/>
                </a:solidFill>
              </a:rPr>
              <a:t>를 누른 경우</a:t>
            </a:r>
            <a:endParaRPr lang="en-US" altLang="ko-KR" sz="1200" dirty="0">
              <a:solidFill>
                <a:schemeClr val="accent4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      if(</a:t>
            </a:r>
            <a:r>
              <a:rPr lang="en-US" altLang="ko-KR" sz="1200" dirty="0" err="1">
                <a:solidFill>
                  <a:schemeClr val="bg1"/>
                </a:solidFill>
              </a:rPr>
              <a:t>strlen</a:t>
            </a:r>
            <a:r>
              <a:rPr lang="en-US" altLang="ko-KR" sz="1200" dirty="0">
                <a:solidFill>
                  <a:schemeClr val="bg1"/>
                </a:solidFill>
              </a:rPr>
              <a:t>((char *)</a:t>
            </a:r>
            <a:r>
              <a:rPr lang="en-US" altLang="ko-KR" sz="1200" dirty="0" err="1">
                <a:solidFill>
                  <a:schemeClr val="bg1"/>
                </a:solidFill>
              </a:rPr>
              <a:t>aTxBuffer</a:t>
            </a:r>
            <a:r>
              <a:rPr lang="en-US" altLang="ko-KR" sz="1200" dirty="0">
                <a:solidFill>
                  <a:schemeClr val="bg1"/>
                </a:solidFill>
              </a:rPr>
              <a:t>) &gt; 2)</a:t>
            </a:r>
            <a:r>
              <a:rPr lang="en-US" altLang="ko-KR" sz="1200" dirty="0">
                <a:solidFill>
                  <a:schemeClr val="accent5"/>
                </a:solidFill>
              </a:rPr>
              <a:t>{ </a:t>
            </a:r>
            <a:r>
              <a:rPr lang="en-US" altLang="ko-KR" sz="1200" dirty="0">
                <a:solidFill>
                  <a:schemeClr val="accent4"/>
                </a:solidFill>
              </a:rPr>
              <a:t>//</a:t>
            </a:r>
            <a:r>
              <a:rPr lang="ko-KR" altLang="en-US" sz="1200" dirty="0">
                <a:solidFill>
                  <a:schemeClr val="accent4"/>
                </a:solidFill>
              </a:rPr>
              <a:t>버퍼의 길이가 </a:t>
            </a:r>
            <a:r>
              <a:rPr lang="en-US" altLang="ko-KR" sz="1200" dirty="0">
                <a:solidFill>
                  <a:schemeClr val="accent4"/>
                </a:solidFill>
              </a:rPr>
              <a:t>2</a:t>
            </a:r>
            <a:r>
              <a:rPr lang="ko-KR" altLang="en-US" sz="1200" dirty="0">
                <a:solidFill>
                  <a:schemeClr val="accent4"/>
                </a:solidFill>
              </a:rPr>
              <a:t>보다 큰 경우</a:t>
            </a:r>
            <a:endParaRPr lang="en-US" altLang="ko-KR" sz="1200" dirty="0">
              <a:solidFill>
                <a:schemeClr val="accent4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        </a:t>
            </a:r>
            <a:r>
              <a:rPr lang="en-US" altLang="ko-KR" sz="1200" dirty="0" err="1">
                <a:solidFill>
                  <a:schemeClr val="bg1"/>
                </a:solidFill>
              </a:rPr>
              <a:t>UARTPuts</a:t>
            </a:r>
            <a:r>
              <a:rPr lang="en-US" altLang="ko-KR" sz="1200" dirty="0">
                <a:solidFill>
                  <a:schemeClr val="bg1"/>
                </a:solidFill>
              </a:rPr>
              <a:t>(LPC_UART0,"Error !! \r\</a:t>
            </a:r>
            <a:r>
              <a:rPr lang="en-US" altLang="ko-KR" sz="1200" dirty="0" err="1">
                <a:solidFill>
                  <a:schemeClr val="bg1"/>
                </a:solidFill>
              </a:rPr>
              <a:t>nInsert</a:t>
            </a:r>
            <a:r>
              <a:rPr lang="en-US" altLang="ko-KR" sz="1200" dirty="0">
                <a:solidFill>
                  <a:schemeClr val="bg1"/>
                </a:solidFill>
              </a:rPr>
              <a:t> Key Range 1 ~ 8 \r\n"); </a:t>
            </a:r>
            <a:r>
              <a:rPr lang="en-US" altLang="ko-KR" sz="1200" dirty="0">
                <a:solidFill>
                  <a:schemeClr val="accent4"/>
                </a:solidFill>
              </a:rPr>
              <a:t>//</a:t>
            </a:r>
            <a:r>
              <a:rPr lang="ko-KR" altLang="en-US" sz="1200" dirty="0" err="1">
                <a:solidFill>
                  <a:schemeClr val="accent4"/>
                </a:solidFill>
              </a:rPr>
              <a:t>하이퍼터미널로</a:t>
            </a:r>
            <a:r>
              <a:rPr lang="ko-KR" altLang="en-US" sz="1200" dirty="0">
                <a:solidFill>
                  <a:schemeClr val="accent4"/>
                </a:solidFill>
              </a:rPr>
              <a:t> 메시지 출력</a:t>
            </a:r>
            <a:endParaRPr lang="en-US" altLang="ko-KR" sz="1200" dirty="0">
              <a:solidFill>
                <a:schemeClr val="accent4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      </a:t>
            </a:r>
            <a:r>
              <a:rPr lang="en-US" altLang="ko-KR" sz="1200" dirty="0">
                <a:solidFill>
                  <a:schemeClr val="accent5"/>
                </a:solidFill>
              </a:rPr>
              <a:t>}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     else</a:t>
            </a:r>
            <a:r>
              <a:rPr lang="en-US" altLang="ko-KR" sz="1200" dirty="0">
                <a:solidFill>
                  <a:schemeClr val="accent5"/>
                </a:solidFill>
              </a:rPr>
              <a:t>{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       </a:t>
            </a:r>
            <a:r>
              <a:rPr lang="en-US" altLang="ko-KR" sz="1200" dirty="0" err="1">
                <a:solidFill>
                  <a:schemeClr val="bg1"/>
                </a:solidFill>
              </a:rPr>
              <a:t>UARTPuts</a:t>
            </a:r>
            <a:r>
              <a:rPr lang="en-US" altLang="ko-KR" sz="1200" dirty="0">
                <a:solidFill>
                  <a:schemeClr val="bg1"/>
                </a:solidFill>
              </a:rPr>
              <a:t>(LPC_UART0,"\r\n"); </a:t>
            </a:r>
            <a:r>
              <a:rPr lang="en-US" altLang="ko-KR" sz="1200" dirty="0">
                <a:solidFill>
                  <a:schemeClr val="accent4"/>
                </a:solidFill>
              </a:rPr>
              <a:t>// </a:t>
            </a:r>
            <a:r>
              <a:rPr lang="ko-KR" altLang="en-US" sz="1200" dirty="0" err="1">
                <a:solidFill>
                  <a:schemeClr val="accent4"/>
                </a:solidFill>
              </a:rPr>
              <a:t>하이퍼</a:t>
            </a:r>
            <a:r>
              <a:rPr lang="ko-KR" altLang="en-US" sz="1200" dirty="0">
                <a:solidFill>
                  <a:schemeClr val="accent4"/>
                </a:solidFill>
              </a:rPr>
              <a:t> 터미널로 메시지 출력</a:t>
            </a:r>
            <a:endParaRPr lang="en-US" altLang="ko-KR" sz="1200" dirty="0">
              <a:solidFill>
                <a:schemeClr val="accent4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        if(</a:t>
            </a:r>
            <a:r>
              <a:rPr lang="en-US" altLang="ko-KR" sz="1200" dirty="0" err="1">
                <a:solidFill>
                  <a:schemeClr val="bg1"/>
                </a:solidFill>
              </a:rPr>
              <a:t>aTxBuffer</a:t>
            </a:r>
            <a:r>
              <a:rPr lang="en-US" altLang="ko-KR" sz="1200" dirty="0">
                <a:solidFill>
                  <a:schemeClr val="bg1"/>
                </a:solidFill>
              </a:rPr>
              <a:t>[0] == '1’) </a:t>
            </a:r>
            <a:r>
              <a:rPr lang="en-US" altLang="ko-KR" sz="1200" dirty="0" err="1">
                <a:solidFill>
                  <a:schemeClr val="bg1"/>
                </a:solidFill>
              </a:rPr>
              <a:t>Led_Toggle</a:t>
            </a:r>
            <a:r>
              <a:rPr lang="en-US" altLang="ko-KR" sz="1200" dirty="0">
                <a:solidFill>
                  <a:schemeClr val="bg1"/>
                </a:solidFill>
              </a:rPr>
              <a:t>(LED1); </a:t>
            </a:r>
            <a:r>
              <a:rPr lang="en-US" altLang="ko-KR" sz="1200" dirty="0">
                <a:solidFill>
                  <a:schemeClr val="accent4"/>
                </a:solidFill>
              </a:rPr>
              <a:t>// </a:t>
            </a:r>
            <a:r>
              <a:rPr lang="ko-KR" altLang="en-US" sz="1200" dirty="0">
                <a:solidFill>
                  <a:schemeClr val="accent4"/>
                </a:solidFill>
              </a:rPr>
              <a:t>버퍼</a:t>
            </a:r>
            <a:r>
              <a:rPr lang="en-US" altLang="ko-KR" sz="1200" dirty="0">
                <a:solidFill>
                  <a:schemeClr val="accent4"/>
                </a:solidFill>
              </a:rPr>
              <a:t>[0]</a:t>
            </a:r>
            <a:r>
              <a:rPr lang="ko-KR" altLang="en-US" sz="1200" dirty="0">
                <a:solidFill>
                  <a:schemeClr val="accent4"/>
                </a:solidFill>
              </a:rPr>
              <a:t>에 </a:t>
            </a:r>
            <a:r>
              <a:rPr lang="en-US" altLang="ko-KR" sz="1200" dirty="0">
                <a:solidFill>
                  <a:schemeClr val="accent4"/>
                </a:solidFill>
              </a:rPr>
              <a:t>1</a:t>
            </a:r>
            <a:r>
              <a:rPr lang="ko-KR" altLang="en-US" sz="1200" dirty="0">
                <a:solidFill>
                  <a:schemeClr val="accent4"/>
                </a:solidFill>
              </a:rPr>
              <a:t>이 들어가 </a:t>
            </a:r>
            <a:r>
              <a:rPr lang="ko-KR" altLang="en-US" sz="1200" dirty="0" err="1">
                <a:solidFill>
                  <a:schemeClr val="accent4"/>
                </a:solidFill>
              </a:rPr>
              <a:t>있는경우</a:t>
            </a:r>
            <a:r>
              <a:rPr lang="en-US" altLang="ko-KR" sz="1200" dirty="0">
                <a:solidFill>
                  <a:schemeClr val="accent4"/>
                </a:solidFill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</a:rPr>
              <a:t>ch</a:t>
            </a:r>
            <a:r>
              <a:rPr lang="en-US" altLang="ko-KR" sz="1200" dirty="0">
                <a:solidFill>
                  <a:schemeClr val="accent4"/>
                </a:solidFill>
              </a:rPr>
              <a:t> == 1) LED1 </a:t>
            </a:r>
            <a:r>
              <a:rPr lang="ko-KR" altLang="en-US" sz="1200" dirty="0" err="1">
                <a:solidFill>
                  <a:schemeClr val="accent4"/>
                </a:solidFill>
              </a:rPr>
              <a:t>토글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(on -&gt; off, off -&gt; on)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       if(</a:t>
            </a:r>
            <a:r>
              <a:rPr lang="en-US" altLang="ko-KR" sz="1200" dirty="0" err="1">
                <a:solidFill>
                  <a:schemeClr val="bg1"/>
                </a:solidFill>
              </a:rPr>
              <a:t>aTxBuffer</a:t>
            </a:r>
            <a:r>
              <a:rPr lang="en-US" altLang="ko-KR" sz="1200" dirty="0">
                <a:solidFill>
                  <a:schemeClr val="bg1"/>
                </a:solidFill>
              </a:rPr>
              <a:t>[0] == '2’) </a:t>
            </a:r>
            <a:r>
              <a:rPr lang="en-US" altLang="ko-KR" sz="1200" dirty="0" err="1">
                <a:solidFill>
                  <a:schemeClr val="bg1"/>
                </a:solidFill>
              </a:rPr>
              <a:t>Led_Toggle</a:t>
            </a:r>
            <a:r>
              <a:rPr lang="en-US" altLang="ko-KR" sz="1200" dirty="0">
                <a:solidFill>
                  <a:schemeClr val="bg1"/>
                </a:solidFill>
              </a:rPr>
              <a:t>(LED2); </a:t>
            </a:r>
            <a:r>
              <a:rPr lang="en-US" altLang="ko-KR" sz="1200" dirty="0">
                <a:solidFill>
                  <a:schemeClr val="accent4"/>
                </a:solidFill>
              </a:rPr>
              <a:t>// </a:t>
            </a:r>
            <a:r>
              <a:rPr lang="ko-KR" altLang="en-US" sz="1200" dirty="0">
                <a:solidFill>
                  <a:schemeClr val="accent4"/>
                </a:solidFill>
              </a:rPr>
              <a:t>버퍼</a:t>
            </a:r>
            <a:r>
              <a:rPr lang="en-US" altLang="ko-KR" sz="1200" dirty="0">
                <a:solidFill>
                  <a:schemeClr val="accent4"/>
                </a:solidFill>
              </a:rPr>
              <a:t>[0]</a:t>
            </a:r>
            <a:r>
              <a:rPr lang="ko-KR" altLang="en-US" sz="1200" dirty="0">
                <a:solidFill>
                  <a:schemeClr val="accent4"/>
                </a:solidFill>
              </a:rPr>
              <a:t>에 </a:t>
            </a:r>
            <a:r>
              <a:rPr lang="en-US" altLang="ko-KR" sz="1200" dirty="0">
                <a:solidFill>
                  <a:schemeClr val="accent4"/>
                </a:solidFill>
              </a:rPr>
              <a:t>2</a:t>
            </a:r>
            <a:r>
              <a:rPr lang="ko-KR" altLang="en-US" sz="1200" dirty="0">
                <a:solidFill>
                  <a:schemeClr val="accent4"/>
                </a:solidFill>
              </a:rPr>
              <a:t>이 들어가 </a:t>
            </a:r>
            <a:r>
              <a:rPr lang="ko-KR" altLang="en-US" sz="1200" dirty="0" err="1">
                <a:solidFill>
                  <a:schemeClr val="accent4"/>
                </a:solidFill>
              </a:rPr>
              <a:t>있는경우</a:t>
            </a:r>
            <a:r>
              <a:rPr lang="en-US" altLang="ko-KR" sz="1200" dirty="0">
                <a:solidFill>
                  <a:schemeClr val="accent4"/>
                </a:solidFill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</a:rPr>
              <a:t>ch</a:t>
            </a:r>
            <a:r>
              <a:rPr lang="en-US" altLang="ko-KR" sz="1200" dirty="0">
                <a:solidFill>
                  <a:schemeClr val="accent4"/>
                </a:solidFill>
              </a:rPr>
              <a:t> == 2) LED2 </a:t>
            </a:r>
            <a:r>
              <a:rPr lang="ko-KR" altLang="en-US" sz="1200" dirty="0" err="1">
                <a:solidFill>
                  <a:schemeClr val="accent4"/>
                </a:solidFill>
              </a:rPr>
              <a:t>토글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(on -&gt; off, off -&gt; on)</a:t>
            </a:r>
            <a:r>
              <a:rPr lang="en-US" altLang="ko-KR" sz="1200" dirty="0">
                <a:solidFill>
                  <a:schemeClr val="bg1"/>
                </a:solidFill>
              </a:rPr>
              <a:t> 		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       if(</a:t>
            </a:r>
            <a:r>
              <a:rPr lang="en-US" altLang="ko-KR" sz="1200" dirty="0" err="1">
                <a:solidFill>
                  <a:schemeClr val="bg1"/>
                </a:solidFill>
              </a:rPr>
              <a:t>aTxBuffer</a:t>
            </a:r>
            <a:r>
              <a:rPr lang="en-US" altLang="ko-KR" sz="1200" dirty="0">
                <a:solidFill>
                  <a:schemeClr val="bg1"/>
                </a:solidFill>
              </a:rPr>
              <a:t>[0] == '3’) </a:t>
            </a:r>
            <a:r>
              <a:rPr lang="en-US" altLang="ko-KR" sz="1200" dirty="0" err="1">
                <a:solidFill>
                  <a:schemeClr val="bg1"/>
                </a:solidFill>
              </a:rPr>
              <a:t>Led_Toggle</a:t>
            </a:r>
            <a:r>
              <a:rPr lang="en-US" altLang="ko-KR" sz="1200" dirty="0">
                <a:solidFill>
                  <a:schemeClr val="bg1"/>
                </a:solidFill>
              </a:rPr>
              <a:t>(LED3); </a:t>
            </a:r>
            <a:r>
              <a:rPr lang="en-US" altLang="ko-KR" sz="1200" dirty="0">
                <a:solidFill>
                  <a:schemeClr val="accent4"/>
                </a:solidFill>
              </a:rPr>
              <a:t>// </a:t>
            </a:r>
            <a:r>
              <a:rPr lang="ko-KR" altLang="en-US" sz="1200" dirty="0">
                <a:solidFill>
                  <a:schemeClr val="accent4"/>
                </a:solidFill>
              </a:rPr>
              <a:t>버퍼</a:t>
            </a:r>
            <a:r>
              <a:rPr lang="en-US" altLang="ko-KR" sz="1200" dirty="0">
                <a:solidFill>
                  <a:schemeClr val="accent4"/>
                </a:solidFill>
              </a:rPr>
              <a:t>[0]</a:t>
            </a:r>
            <a:r>
              <a:rPr lang="ko-KR" altLang="en-US" sz="1200" dirty="0">
                <a:solidFill>
                  <a:schemeClr val="accent4"/>
                </a:solidFill>
              </a:rPr>
              <a:t>에 </a:t>
            </a:r>
            <a:r>
              <a:rPr lang="en-US" altLang="ko-KR" sz="1200" dirty="0">
                <a:solidFill>
                  <a:schemeClr val="accent4"/>
                </a:solidFill>
              </a:rPr>
              <a:t>3</a:t>
            </a:r>
            <a:r>
              <a:rPr lang="ko-KR" altLang="en-US" sz="1200" dirty="0">
                <a:solidFill>
                  <a:schemeClr val="accent4"/>
                </a:solidFill>
              </a:rPr>
              <a:t>이 들어가 </a:t>
            </a:r>
            <a:r>
              <a:rPr lang="ko-KR" altLang="en-US" sz="1200" dirty="0" err="1">
                <a:solidFill>
                  <a:schemeClr val="accent4"/>
                </a:solidFill>
              </a:rPr>
              <a:t>있는경우</a:t>
            </a:r>
            <a:r>
              <a:rPr lang="en-US" altLang="ko-KR" sz="1200" dirty="0">
                <a:solidFill>
                  <a:schemeClr val="accent4"/>
                </a:solidFill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</a:rPr>
              <a:t>ch</a:t>
            </a:r>
            <a:r>
              <a:rPr lang="en-US" altLang="ko-KR" sz="1200" dirty="0">
                <a:solidFill>
                  <a:schemeClr val="accent4"/>
                </a:solidFill>
              </a:rPr>
              <a:t> == 3) LED3 </a:t>
            </a:r>
            <a:r>
              <a:rPr lang="ko-KR" altLang="en-US" sz="1200" dirty="0" err="1">
                <a:solidFill>
                  <a:schemeClr val="accent4"/>
                </a:solidFill>
              </a:rPr>
              <a:t>토글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(on -&gt; off, off -&gt; on)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       if(</a:t>
            </a:r>
            <a:r>
              <a:rPr lang="en-US" altLang="ko-KR" sz="1200" dirty="0" err="1">
                <a:solidFill>
                  <a:schemeClr val="bg1"/>
                </a:solidFill>
              </a:rPr>
              <a:t>aTxBuffer</a:t>
            </a:r>
            <a:r>
              <a:rPr lang="en-US" altLang="ko-KR" sz="1200" dirty="0">
                <a:solidFill>
                  <a:schemeClr val="bg1"/>
                </a:solidFill>
              </a:rPr>
              <a:t>[0] == '4’) </a:t>
            </a:r>
            <a:r>
              <a:rPr lang="en-US" altLang="ko-KR" sz="1200" dirty="0" err="1">
                <a:solidFill>
                  <a:schemeClr val="bg1"/>
                </a:solidFill>
              </a:rPr>
              <a:t>Led_Toggle</a:t>
            </a:r>
            <a:r>
              <a:rPr lang="en-US" altLang="ko-KR" sz="1200" dirty="0">
                <a:solidFill>
                  <a:schemeClr val="bg1"/>
                </a:solidFill>
              </a:rPr>
              <a:t>(LED4); </a:t>
            </a:r>
            <a:r>
              <a:rPr lang="en-US" altLang="ko-KR" sz="1200" dirty="0">
                <a:solidFill>
                  <a:schemeClr val="accent4"/>
                </a:solidFill>
              </a:rPr>
              <a:t>// </a:t>
            </a:r>
            <a:r>
              <a:rPr lang="ko-KR" altLang="en-US" sz="1200" dirty="0">
                <a:solidFill>
                  <a:schemeClr val="accent4"/>
                </a:solidFill>
              </a:rPr>
              <a:t>버퍼</a:t>
            </a:r>
            <a:r>
              <a:rPr lang="en-US" altLang="ko-KR" sz="1200" dirty="0">
                <a:solidFill>
                  <a:schemeClr val="accent4"/>
                </a:solidFill>
              </a:rPr>
              <a:t>[0]</a:t>
            </a:r>
            <a:r>
              <a:rPr lang="ko-KR" altLang="en-US" sz="1200" dirty="0">
                <a:solidFill>
                  <a:schemeClr val="accent4"/>
                </a:solidFill>
              </a:rPr>
              <a:t>에 </a:t>
            </a:r>
            <a:r>
              <a:rPr lang="en-US" altLang="ko-KR" sz="1200" dirty="0">
                <a:solidFill>
                  <a:schemeClr val="accent4"/>
                </a:solidFill>
              </a:rPr>
              <a:t>4</a:t>
            </a:r>
            <a:r>
              <a:rPr lang="ko-KR" altLang="en-US" sz="1200" dirty="0">
                <a:solidFill>
                  <a:schemeClr val="accent4"/>
                </a:solidFill>
              </a:rPr>
              <a:t>이 들어가 </a:t>
            </a:r>
            <a:r>
              <a:rPr lang="ko-KR" altLang="en-US" sz="1200" dirty="0" err="1">
                <a:solidFill>
                  <a:schemeClr val="accent4"/>
                </a:solidFill>
              </a:rPr>
              <a:t>있는경우</a:t>
            </a:r>
            <a:r>
              <a:rPr lang="en-US" altLang="ko-KR" sz="1200" dirty="0">
                <a:solidFill>
                  <a:schemeClr val="accent4"/>
                </a:solidFill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</a:rPr>
              <a:t>ch</a:t>
            </a:r>
            <a:r>
              <a:rPr lang="en-US" altLang="ko-KR" sz="1200" dirty="0">
                <a:solidFill>
                  <a:schemeClr val="accent4"/>
                </a:solidFill>
              </a:rPr>
              <a:t> == 4) LED4 </a:t>
            </a:r>
            <a:r>
              <a:rPr lang="ko-KR" altLang="en-US" sz="1200" dirty="0" err="1">
                <a:solidFill>
                  <a:schemeClr val="accent4"/>
                </a:solidFill>
              </a:rPr>
              <a:t>토글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(on -&gt; off, off -&gt; on)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       if(</a:t>
            </a:r>
            <a:r>
              <a:rPr lang="en-US" altLang="ko-KR" sz="1200" dirty="0" err="1">
                <a:solidFill>
                  <a:schemeClr val="bg1"/>
                </a:solidFill>
              </a:rPr>
              <a:t>aTxBuffer</a:t>
            </a:r>
            <a:r>
              <a:rPr lang="en-US" altLang="ko-KR" sz="1200" dirty="0">
                <a:solidFill>
                  <a:schemeClr val="bg1"/>
                </a:solidFill>
              </a:rPr>
              <a:t>[0] == '5’) </a:t>
            </a:r>
            <a:r>
              <a:rPr lang="en-US" altLang="ko-KR" sz="1200" dirty="0" err="1">
                <a:solidFill>
                  <a:schemeClr val="bg1"/>
                </a:solidFill>
              </a:rPr>
              <a:t>Led_Toggle</a:t>
            </a:r>
            <a:r>
              <a:rPr lang="en-US" altLang="ko-KR" sz="1200" dirty="0">
                <a:solidFill>
                  <a:schemeClr val="bg1"/>
                </a:solidFill>
              </a:rPr>
              <a:t>(LED5); </a:t>
            </a:r>
            <a:r>
              <a:rPr lang="en-US" altLang="ko-KR" sz="1200" dirty="0">
                <a:solidFill>
                  <a:schemeClr val="accent4"/>
                </a:solidFill>
              </a:rPr>
              <a:t>// </a:t>
            </a:r>
            <a:r>
              <a:rPr lang="ko-KR" altLang="en-US" sz="1200" dirty="0">
                <a:solidFill>
                  <a:schemeClr val="accent4"/>
                </a:solidFill>
              </a:rPr>
              <a:t>버퍼</a:t>
            </a:r>
            <a:r>
              <a:rPr lang="en-US" altLang="ko-KR" sz="1200" dirty="0">
                <a:solidFill>
                  <a:schemeClr val="accent4"/>
                </a:solidFill>
              </a:rPr>
              <a:t>[0]</a:t>
            </a:r>
            <a:r>
              <a:rPr lang="ko-KR" altLang="en-US" sz="1200" dirty="0">
                <a:solidFill>
                  <a:schemeClr val="accent4"/>
                </a:solidFill>
              </a:rPr>
              <a:t>에 </a:t>
            </a:r>
            <a:r>
              <a:rPr lang="en-US" altLang="ko-KR" sz="1200" dirty="0">
                <a:solidFill>
                  <a:schemeClr val="accent4"/>
                </a:solidFill>
              </a:rPr>
              <a:t>5</a:t>
            </a:r>
            <a:r>
              <a:rPr lang="ko-KR" altLang="en-US" sz="1200" dirty="0">
                <a:solidFill>
                  <a:schemeClr val="accent4"/>
                </a:solidFill>
              </a:rPr>
              <a:t>이 들어가 </a:t>
            </a:r>
            <a:r>
              <a:rPr lang="ko-KR" altLang="en-US" sz="1200" dirty="0" err="1">
                <a:solidFill>
                  <a:schemeClr val="accent4"/>
                </a:solidFill>
              </a:rPr>
              <a:t>있는경우</a:t>
            </a:r>
            <a:r>
              <a:rPr lang="en-US" altLang="ko-KR" sz="1200" dirty="0">
                <a:solidFill>
                  <a:schemeClr val="accent4"/>
                </a:solidFill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</a:rPr>
              <a:t>ch</a:t>
            </a:r>
            <a:r>
              <a:rPr lang="en-US" altLang="ko-KR" sz="1200" dirty="0">
                <a:solidFill>
                  <a:schemeClr val="accent4"/>
                </a:solidFill>
              </a:rPr>
              <a:t> == 5) LED5 </a:t>
            </a:r>
            <a:r>
              <a:rPr lang="ko-KR" altLang="en-US" sz="1200" dirty="0" err="1">
                <a:solidFill>
                  <a:schemeClr val="accent4"/>
                </a:solidFill>
              </a:rPr>
              <a:t>토글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(on -&gt; off, off -&gt; on)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       if(</a:t>
            </a:r>
            <a:r>
              <a:rPr lang="en-US" altLang="ko-KR" sz="1200" dirty="0" err="1">
                <a:solidFill>
                  <a:schemeClr val="bg1"/>
                </a:solidFill>
              </a:rPr>
              <a:t>aTxBuffer</a:t>
            </a:r>
            <a:r>
              <a:rPr lang="en-US" altLang="ko-KR" sz="1200" dirty="0">
                <a:solidFill>
                  <a:schemeClr val="bg1"/>
                </a:solidFill>
              </a:rPr>
              <a:t>[0] == '6’) </a:t>
            </a:r>
            <a:r>
              <a:rPr lang="en-US" altLang="ko-KR" sz="1200" dirty="0" err="1">
                <a:solidFill>
                  <a:schemeClr val="bg1"/>
                </a:solidFill>
              </a:rPr>
              <a:t>Led_Toggle</a:t>
            </a:r>
            <a:r>
              <a:rPr lang="en-US" altLang="ko-KR" sz="1200" dirty="0">
                <a:solidFill>
                  <a:schemeClr val="bg1"/>
                </a:solidFill>
              </a:rPr>
              <a:t>(LED6); </a:t>
            </a:r>
            <a:r>
              <a:rPr lang="en-US" altLang="ko-KR" sz="1200" dirty="0">
                <a:solidFill>
                  <a:schemeClr val="accent4"/>
                </a:solidFill>
              </a:rPr>
              <a:t>// </a:t>
            </a:r>
            <a:r>
              <a:rPr lang="ko-KR" altLang="en-US" sz="1200" dirty="0">
                <a:solidFill>
                  <a:schemeClr val="accent4"/>
                </a:solidFill>
              </a:rPr>
              <a:t>버퍼</a:t>
            </a:r>
            <a:r>
              <a:rPr lang="en-US" altLang="ko-KR" sz="1200" dirty="0">
                <a:solidFill>
                  <a:schemeClr val="accent4"/>
                </a:solidFill>
              </a:rPr>
              <a:t>[0]</a:t>
            </a:r>
            <a:r>
              <a:rPr lang="ko-KR" altLang="en-US" sz="1200" dirty="0">
                <a:solidFill>
                  <a:schemeClr val="accent4"/>
                </a:solidFill>
              </a:rPr>
              <a:t>에 </a:t>
            </a:r>
            <a:r>
              <a:rPr lang="en-US" altLang="ko-KR" sz="1200" dirty="0">
                <a:solidFill>
                  <a:schemeClr val="accent4"/>
                </a:solidFill>
              </a:rPr>
              <a:t>6</a:t>
            </a:r>
            <a:r>
              <a:rPr lang="ko-KR" altLang="en-US" sz="1200" dirty="0">
                <a:solidFill>
                  <a:schemeClr val="accent4"/>
                </a:solidFill>
              </a:rPr>
              <a:t>이 들어가 </a:t>
            </a:r>
            <a:r>
              <a:rPr lang="ko-KR" altLang="en-US" sz="1200" dirty="0" err="1">
                <a:solidFill>
                  <a:schemeClr val="accent4"/>
                </a:solidFill>
              </a:rPr>
              <a:t>있는경우</a:t>
            </a:r>
            <a:r>
              <a:rPr lang="en-US" altLang="ko-KR" sz="1200" dirty="0">
                <a:solidFill>
                  <a:schemeClr val="accent4"/>
                </a:solidFill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</a:rPr>
              <a:t>ch</a:t>
            </a:r>
            <a:r>
              <a:rPr lang="en-US" altLang="ko-KR" sz="1200" dirty="0">
                <a:solidFill>
                  <a:schemeClr val="accent4"/>
                </a:solidFill>
              </a:rPr>
              <a:t> == 6) LED6 </a:t>
            </a:r>
            <a:r>
              <a:rPr lang="ko-KR" altLang="en-US" sz="1200" dirty="0" err="1">
                <a:solidFill>
                  <a:schemeClr val="accent4"/>
                </a:solidFill>
              </a:rPr>
              <a:t>토글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(on -&gt; off, off -&gt; on)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       if(</a:t>
            </a:r>
            <a:r>
              <a:rPr lang="en-US" altLang="ko-KR" sz="1200" dirty="0" err="1">
                <a:solidFill>
                  <a:schemeClr val="bg1"/>
                </a:solidFill>
              </a:rPr>
              <a:t>aTxBuffer</a:t>
            </a:r>
            <a:r>
              <a:rPr lang="en-US" altLang="ko-KR" sz="1200" dirty="0">
                <a:solidFill>
                  <a:schemeClr val="bg1"/>
                </a:solidFill>
              </a:rPr>
              <a:t>[0] == '7’) </a:t>
            </a:r>
            <a:r>
              <a:rPr lang="en-US" altLang="ko-KR" sz="1200" dirty="0" err="1">
                <a:solidFill>
                  <a:schemeClr val="bg1"/>
                </a:solidFill>
              </a:rPr>
              <a:t>Led_Toggle</a:t>
            </a:r>
            <a:r>
              <a:rPr lang="en-US" altLang="ko-KR" sz="1200" dirty="0">
                <a:solidFill>
                  <a:schemeClr val="bg1"/>
                </a:solidFill>
              </a:rPr>
              <a:t>(LED7); </a:t>
            </a:r>
            <a:r>
              <a:rPr lang="en-US" altLang="ko-KR" sz="1200" dirty="0">
                <a:solidFill>
                  <a:schemeClr val="accent4"/>
                </a:solidFill>
              </a:rPr>
              <a:t>// </a:t>
            </a:r>
            <a:r>
              <a:rPr lang="ko-KR" altLang="en-US" sz="1200" dirty="0">
                <a:solidFill>
                  <a:schemeClr val="accent4"/>
                </a:solidFill>
              </a:rPr>
              <a:t>버퍼</a:t>
            </a:r>
            <a:r>
              <a:rPr lang="en-US" altLang="ko-KR" sz="1200" dirty="0">
                <a:solidFill>
                  <a:schemeClr val="accent4"/>
                </a:solidFill>
              </a:rPr>
              <a:t>[0]</a:t>
            </a:r>
            <a:r>
              <a:rPr lang="ko-KR" altLang="en-US" sz="1200" dirty="0">
                <a:solidFill>
                  <a:schemeClr val="accent4"/>
                </a:solidFill>
              </a:rPr>
              <a:t>에 </a:t>
            </a:r>
            <a:r>
              <a:rPr lang="en-US" altLang="ko-KR" sz="1200" dirty="0">
                <a:solidFill>
                  <a:schemeClr val="accent4"/>
                </a:solidFill>
              </a:rPr>
              <a:t>7</a:t>
            </a:r>
            <a:r>
              <a:rPr lang="ko-KR" altLang="en-US" sz="1200" dirty="0">
                <a:solidFill>
                  <a:schemeClr val="accent4"/>
                </a:solidFill>
              </a:rPr>
              <a:t>이 들어가 </a:t>
            </a:r>
            <a:r>
              <a:rPr lang="ko-KR" altLang="en-US" sz="1200" dirty="0" err="1">
                <a:solidFill>
                  <a:schemeClr val="accent4"/>
                </a:solidFill>
              </a:rPr>
              <a:t>있는경우</a:t>
            </a:r>
            <a:r>
              <a:rPr lang="en-US" altLang="ko-KR" sz="1200" dirty="0">
                <a:solidFill>
                  <a:schemeClr val="accent4"/>
                </a:solidFill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</a:rPr>
              <a:t>ch</a:t>
            </a:r>
            <a:r>
              <a:rPr lang="en-US" altLang="ko-KR" sz="1200" dirty="0">
                <a:solidFill>
                  <a:schemeClr val="accent4"/>
                </a:solidFill>
              </a:rPr>
              <a:t> == 7) LED7 </a:t>
            </a:r>
            <a:r>
              <a:rPr lang="ko-KR" altLang="en-US" sz="1200" dirty="0" err="1">
                <a:solidFill>
                  <a:schemeClr val="accent4"/>
                </a:solidFill>
              </a:rPr>
              <a:t>토글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(on -&gt; off, off -&gt; on)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       if(</a:t>
            </a:r>
            <a:r>
              <a:rPr lang="en-US" altLang="ko-KR" sz="1200" dirty="0" err="1">
                <a:solidFill>
                  <a:schemeClr val="bg1"/>
                </a:solidFill>
              </a:rPr>
              <a:t>aTxBuffer</a:t>
            </a:r>
            <a:r>
              <a:rPr lang="en-US" altLang="ko-KR" sz="1200" dirty="0">
                <a:solidFill>
                  <a:schemeClr val="bg1"/>
                </a:solidFill>
              </a:rPr>
              <a:t>[0] == '8’) </a:t>
            </a:r>
            <a:r>
              <a:rPr lang="en-US" altLang="ko-KR" sz="1200" dirty="0" err="1">
                <a:solidFill>
                  <a:schemeClr val="bg1"/>
                </a:solidFill>
              </a:rPr>
              <a:t>Led_Toggle</a:t>
            </a:r>
            <a:r>
              <a:rPr lang="en-US" altLang="ko-KR" sz="1200" dirty="0">
                <a:solidFill>
                  <a:schemeClr val="bg1"/>
                </a:solidFill>
              </a:rPr>
              <a:t>(LED8); </a:t>
            </a:r>
            <a:r>
              <a:rPr lang="en-US" altLang="ko-KR" sz="1200" dirty="0">
                <a:solidFill>
                  <a:schemeClr val="accent4"/>
                </a:solidFill>
              </a:rPr>
              <a:t>// </a:t>
            </a:r>
            <a:r>
              <a:rPr lang="ko-KR" altLang="en-US" sz="1200" dirty="0">
                <a:solidFill>
                  <a:schemeClr val="accent4"/>
                </a:solidFill>
              </a:rPr>
              <a:t>버퍼</a:t>
            </a:r>
            <a:r>
              <a:rPr lang="en-US" altLang="ko-KR" sz="1200" dirty="0">
                <a:solidFill>
                  <a:schemeClr val="accent4"/>
                </a:solidFill>
              </a:rPr>
              <a:t>[0]</a:t>
            </a:r>
            <a:r>
              <a:rPr lang="ko-KR" altLang="en-US" sz="1200" dirty="0">
                <a:solidFill>
                  <a:schemeClr val="accent4"/>
                </a:solidFill>
              </a:rPr>
              <a:t>에 </a:t>
            </a:r>
            <a:r>
              <a:rPr lang="en-US" altLang="ko-KR" sz="1200" dirty="0">
                <a:solidFill>
                  <a:schemeClr val="accent4"/>
                </a:solidFill>
              </a:rPr>
              <a:t>8</a:t>
            </a:r>
            <a:r>
              <a:rPr lang="ko-KR" altLang="en-US" sz="1200" dirty="0">
                <a:solidFill>
                  <a:schemeClr val="accent4"/>
                </a:solidFill>
              </a:rPr>
              <a:t>이 들어가 </a:t>
            </a:r>
            <a:r>
              <a:rPr lang="ko-KR" altLang="en-US" sz="1200" dirty="0" err="1">
                <a:solidFill>
                  <a:schemeClr val="accent4"/>
                </a:solidFill>
              </a:rPr>
              <a:t>있는경우</a:t>
            </a:r>
            <a:r>
              <a:rPr lang="en-US" altLang="ko-KR" sz="1200" dirty="0">
                <a:solidFill>
                  <a:schemeClr val="accent4"/>
                </a:solidFill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</a:rPr>
              <a:t>ch</a:t>
            </a:r>
            <a:r>
              <a:rPr lang="en-US" altLang="ko-KR" sz="1200" dirty="0">
                <a:solidFill>
                  <a:schemeClr val="accent4"/>
                </a:solidFill>
              </a:rPr>
              <a:t> == 8) LED8 </a:t>
            </a:r>
            <a:r>
              <a:rPr lang="ko-KR" altLang="en-US" sz="1200" dirty="0" err="1">
                <a:solidFill>
                  <a:schemeClr val="accent4"/>
                </a:solidFill>
              </a:rPr>
              <a:t>토글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(on -&gt; off, off -&gt; on)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     </a:t>
            </a:r>
            <a:r>
              <a:rPr lang="en-US" altLang="ko-KR" sz="1200" dirty="0">
                <a:solidFill>
                  <a:schemeClr val="accent5"/>
                </a:solidFill>
              </a:rPr>
              <a:t>}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     count = 0; </a:t>
            </a:r>
            <a:r>
              <a:rPr lang="en-US" altLang="ko-KR" sz="1200" dirty="0">
                <a:solidFill>
                  <a:schemeClr val="accent4"/>
                </a:solidFill>
              </a:rPr>
              <a:t>//</a:t>
            </a:r>
            <a:r>
              <a:rPr lang="ko-KR" altLang="en-US" sz="1200" dirty="0">
                <a:solidFill>
                  <a:schemeClr val="accent4"/>
                </a:solidFill>
              </a:rPr>
              <a:t>저장 위치 초기화</a:t>
            </a:r>
            <a:r>
              <a:rPr lang="en-US" altLang="ko-KR" sz="1200" dirty="0">
                <a:solidFill>
                  <a:schemeClr val="bg1"/>
                </a:solidFill>
              </a:rPr>
              <a:t>				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     </a:t>
            </a:r>
            <a:r>
              <a:rPr lang="en-US" altLang="ko-KR" sz="1200" dirty="0" err="1">
                <a:solidFill>
                  <a:schemeClr val="bg1"/>
                </a:solidFill>
              </a:rPr>
              <a:t>memset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en-US" altLang="ko-KR" sz="1200" dirty="0" err="1">
                <a:solidFill>
                  <a:schemeClr val="bg1"/>
                </a:solidFill>
              </a:rPr>
              <a:t>aTxBuffer</a:t>
            </a:r>
            <a:r>
              <a:rPr lang="en-US" altLang="ko-KR" sz="1200" dirty="0">
                <a:solidFill>
                  <a:schemeClr val="bg1"/>
                </a:solidFill>
              </a:rPr>
              <a:t>, 0x00, </a:t>
            </a:r>
            <a:r>
              <a:rPr lang="en-US" altLang="ko-KR" sz="1200" dirty="0" err="1">
                <a:solidFill>
                  <a:schemeClr val="bg1"/>
                </a:solidFill>
              </a:rPr>
              <a:t>sizeof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en-US" altLang="ko-KR" sz="1200" dirty="0" err="1">
                <a:solidFill>
                  <a:schemeClr val="bg1"/>
                </a:solidFill>
              </a:rPr>
              <a:t>aTxBuffer</a:t>
            </a:r>
            <a:r>
              <a:rPr lang="en-US" altLang="ko-KR" sz="1200" dirty="0">
                <a:solidFill>
                  <a:schemeClr val="bg1"/>
                </a:solidFill>
              </a:rPr>
              <a:t>));  </a:t>
            </a:r>
            <a:r>
              <a:rPr lang="en-US" altLang="ko-KR" sz="1200" dirty="0">
                <a:solidFill>
                  <a:schemeClr val="accent4"/>
                </a:solidFill>
              </a:rPr>
              <a:t>//buffer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null</a:t>
            </a:r>
            <a:r>
              <a:rPr lang="ko-KR" altLang="en-US" sz="1200" dirty="0">
                <a:solidFill>
                  <a:schemeClr val="accent4"/>
                </a:solidFill>
              </a:rPr>
              <a:t>값으로 클리어</a:t>
            </a:r>
            <a:endParaRPr lang="en-US" altLang="ko-KR" sz="1200" dirty="0">
              <a:solidFill>
                <a:schemeClr val="accent4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  </a:t>
            </a:r>
            <a:r>
              <a:rPr lang="en-US" altLang="ko-KR" sz="1200" dirty="0">
                <a:solidFill>
                  <a:schemeClr val="accent6"/>
                </a:solidFill>
              </a:rPr>
              <a:t>}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 else </a:t>
            </a:r>
            <a:r>
              <a:rPr lang="en-US" altLang="ko-KR" sz="1200" dirty="0">
                <a:solidFill>
                  <a:schemeClr val="accent4"/>
                </a:solidFill>
              </a:rPr>
              <a:t>//</a:t>
            </a:r>
            <a:r>
              <a:rPr lang="ko-KR" altLang="en-US" sz="1200" dirty="0" err="1">
                <a:solidFill>
                  <a:schemeClr val="accent4"/>
                </a:solidFill>
              </a:rPr>
              <a:t>엔터키를</a:t>
            </a:r>
            <a:r>
              <a:rPr lang="ko-KR" altLang="en-US" sz="1200" dirty="0">
                <a:solidFill>
                  <a:schemeClr val="accent4"/>
                </a:solidFill>
              </a:rPr>
              <a:t> 누르지 않은 경우</a:t>
            </a:r>
            <a:endParaRPr lang="en-US" altLang="ko-KR" sz="1200" dirty="0">
              <a:solidFill>
                <a:schemeClr val="accent4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    count++;	</a:t>
            </a:r>
            <a:r>
              <a:rPr lang="ko-KR" altLang="en-US" sz="1200" dirty="0">
                <a:solidFill>
                  <a:schemeClr val="bg1"/>
                </a:solidFill>
              </a:rPr>
              <a:t>다음 저장 위치로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}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D67F9F-569B-4D5D-81B6-052914A5D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8079" y="1171575"/>
            <a:ext cx="1389010" cy="46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8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1322</Words>
  <Application>Microsoft Office PowerPoint</Application>
  <PresentationFormat>와이드스크린</PresentationFormat>
  <Paragraphs>139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김진산</cp:lastModifiedBy>
  <cp:revision>121</cp:revision>
  <dcterms:created xsi:type="dcterms:W3CDTF">2017-10-09T06:24:25Z</dcterms:created>
  <dcterms:modified xsi:type="dcterms:W3CDTF">2020-05-24T09:13:52Z</dcterms:modified>
</cp:coreProperties>
</file>